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0" r:id="rId1"/>
    <p:sldMasterId id="2147483696" r:id="rId2"/>
    <p:sldMasterId id="2147483703" r:id="rId3"/>
    <p:sldMasterId id="2147483708" r:id="rId4"/>
    <p:sldMasterId id="2147483713" r:id="rId5"/>
    <p:sldMasterId id="2147483718" r:id="rId6"/>
    <p:sldMasterId id="2147483723" r:id="rId7"/>
    <p:sldMasterId id="2147483726" r:id="rId8"/>
  </p:sldMasterIdLst>
  <p:notesMasterIdLst>
    <p:notesMasterId r:id="rId55"/>
  </p:notesMasterIdLst>
  <p:sldIdLst>
    <p:sldId id="297" r:id="rId9"/>
    <p:sldId id="358" r:id="rId10"/>
    <p:sldId id="463" r:id="rId11"/>
    <p:sldId id="422" r:id="rId12"/>
    <p:sldId id="421" r:id="rId13"/>
    <p:sldId id="424" r:id="rId14"/>
    <p:sldId id="425" r:id="rId15"/>
    <p:sldId id="432" r:id="rId16"/>
    <p:sldId id="433" r:id="rId17"/>
    <p:sldId id="434" r:id="rId18"/>
    <p:sldId id="449" r:id="rId19"/>
    <p:sldId id="450" r:id="rId20"/>
    <p:sldId id="451" r:id="rId21"/>
    <p:sldId id="452" r:id="rId22"/>
    <p:sldId id="453" r:id="rId23"/>
    <p:sldId id="454" r:id="rId24"/>
    <p:sldId id="455" r:id="rId25"/>
    <p:sldId id="456" r:id="rId26"/>
    <p:sldId id="457" r:id="rId27"/>
    <p:sldId id="458" r:id="rId28"/>
    <p:sldId id="459" r:id="rId29"/>
    <p:sldId id="428" r:id="rId30"/>
    <p:sldId id="435" r:id="rId31"/>
    <p:sldId id="436" r:id="rId32"/>
    <p:sldId id="437" r:id="rId33"/>
    <p:sldId id="438" r:id="rId34"/>
    <p:sldId id="439" r:id="rId35"/>
    <p:sldId id="441" r:id="rId36"/>
    <p:sldId id="442" r:id="rId37"/>
    <p:sldId id="443" r:id="rId38"/>
    <p:sldId id="444" r:id="rId39"/>
    <p:sldId id="414" r:id="rId40"/>
    <p:sldId id="383" r:id="rId41"/>
    <p:sldId id="427" r:id="rId42"/>
    <p:sldId id="429" r:id="rId43"/>
    <p:sldId id="430" r:id="rId44"/>
    <p:sldId id="462" r:id="rId45"/>
    <p:sldId id="445" r:id="rId46"/>
    <p:sldId id="440" r:id="rId47"/>
    <p:sldId id="448" r:id="rId48"/>
    <p:sldId id="447" r:id="rId49"/>
    <p:sldId id="446" r:id="rId50"/>
    <p:sldId id="460" r:id="rId51"/>
    <p:sldId id="461" r:id="rId52"/>
    <p:sldId id="413" r:id="rId53"/>
    <p:sldId id="38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sson 1" id="{9E371E40-DE68-4542-886D-FE315B3F2FF7}">
          <p14:sldIdLst>
            <p14:sldId id="297"/>
            <p14:sldId id="358"/>
            <p14:sldId id="463"/>
            <p14:sldId id="422"/>
            <p14:sldId id="421"/>
            <p14:sldId id="424"/>
            <p14:sldId id="425"/>
            <p14:sldId id="432"/>
            <p14:sldId id="433"/>
            <p14:sldId id="434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28"/>
            <p14:sldId id="435"/>
            <p14:sldId id="436"/>
            <p14:sldId id="437"/>
            <p14:sldId id="438"/>
            <p14:sldId id="439"/>
            <p14:sldId id="441"/>
            <p14:sldId id="442"/>
            <p14:sldId id="443"/>
            <p14:sldId id="444"/>
            <p14:sldId id="414"/>
            <p14:sldId id="383"/>
            <p14:sldId id="427"/>
            <p14:sldId id="429"/>
            <p14:sldId id="430"/>
            <p14:sldId id="462"/>
            <p14:sldId id="445"/>
            <p14:sldId id="440"/>
            <p14:sldId id="448"/>
            <p14:sldId id="447"/>
            <p14:sldId id="446"/>
            <p14:sldId id="460"/>
            <p14:sldId id="461"/>
            <p14:sldId id="413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DC4D"/>
    <a:srgbClr val="E123BD"/>
    <a:srgbClr val="84A0C6"/>
    <a:srgbClr val="456FA7"/>
    <a:srgbClr val="91A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1" autoAdjust="0"/>
    <p:restoredTop sz="96405"/>
  </p:normalViewPr>
  <p:slideViewPr>
    <p:cSldViewPr snapToGrid="0" snapToObjects="1" showGuides="1">
      <p:cViewPr varScale="1">
        <p:scale>
          <a:sx n="83" d="100"/>
          <a:sy n="83" d="100"/>
        </p:scale>
        <p:origin x="159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74CC1-50B6-A346-9F2F-A73D55FF36C0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25CF2-3302-D948-BF01-550CF443BD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07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3203E-DECD-6B44-8FD0-F8EE956122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1187" y="3385708"/>
            <a:ext cx="7921625" cy="575932"/>
          </a:xfrm>
          <a:prstGeom prst="rect">
            <a:avLst/>
          </a:prstGeom>
        </p:spPr>
        <p:txBody>
          <a:bodyPr anchor="t"/>
          <a:lstStyle>
            <a:lvl1pPr algn="ctr">
              <a:defRPr sz="3600" b="0" i="0"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82776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16000" cy="627651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15C9-EBC7-A949-ACA5-2F38B8DCE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57216" y="0"/>
            <a:ext cx="3395662" cy="30600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5884E18-154E-3643-986D-93C309E210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9460" y="3200402"/>
            <a:ext cx="3395662" cy="30600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815976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49" y="549275"/>
            <a:ext cx="7904163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49" y="1785868"/>
            <a:ext cx="7904163" cy="3858474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8863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49" y="549275"/>
            <a:ext cx="7904163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772357"/>
            <a:ext cx="3600000" cy="398836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EA6B2-E626-204A-B12E-7AD7DAE9E3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25246" y="1772359"/>
            <a:ext cx="3600000" cy="398836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605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26763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773850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5616000" cy="62280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15C9-EBC7-A949-ACA5-2F38B8DCE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48338" y="0"/>
            <a:ext cx="3384000" cy="30600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5884E18-154E-3643-986D-93C309E210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36676" y="3182647"/>
            <a:ext cx="3395662" cy="30600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33553269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162" y="549275"/>
            <a:ext cx="7740650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5624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163" y="549275"/>
            <a:ext cx="7740649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92162" y="1772357"/>
            <a:ext cx="3600000" cy="4308845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EA6B2-E626-204A-B12E-7AD7DAE9E3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18226" y="1772358"/>
            <a:ext cx="3600000" cy="4308845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932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984" y="0"/>
            <a:ext cx="8780016" cy="68580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973454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5106" y="-2"/>
            <a:ext cx="5260893" cy="685800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15C9-EBC7-A949-ACA5-2F38B8DCE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48338" y="-2"/>
            <a:ext cx="3384000" cy="33480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5884E18-154E-3643-986D-93C309E210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45554" y="3504369"/>
            <a:ext cx="3395662" cy="33480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921421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8" y="549275"/>
            <a:ext cx="7740650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628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19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189" y="549275"/>
            <a:ext cx="7740649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3485" y="1772357"/>
            <a:ext cx="3600000" cy="4308845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EA6B2-E626-204A-B12E-7AD7DAE9E3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49549" y="1772358"/>
            <a:ext cx="3600000" cy="4308845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3458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3" y="0"/>
            <a:ext cx="8780016" cy="68580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2085462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" y="-2"/>
            <a:ext cx="5260893" cy="685800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15C9-EBC7-A949-ACA5-2F38B8DCE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393227" y="-2"/>
            <a:ext cx="3384000" cy="33840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5884E18-154E-3643-986D-93C309E210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90443" y="3484491"/>
            <a:ext cx="3395662" cy="33840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41891721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2162" y="549275"/>
            <a:ext cx="3433609" cy="94217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wrap="square"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6A4E5D6C-FE4E-5547-A367-93C8931E4D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05164" y="0"/>
            <a:ext cx="4438835" cy="68580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234209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76" y="-2"/>
            <a:ext cx="4428000" cy="685800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15C9-EBC7-A949-ACA5-2F38B8DCE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09650" y="-2"/>
            <a:ext cx="4428000" cy="33840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5884E18-154E-3643-986D-93C309E210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06866" y="3484491"/>
            <a:ext cx="4428000" cy="33840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7263737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49" y="549275"/>
            <a:ext cx="7904163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wrap="square"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4832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49" y="549275"/>
            <a:ext cx="7904163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1" y="1781235"/>
            <a:ext cx="3774672" cy="3660777"/>
          </a:xfrm>
        </p:spPr>
        <p:txBody>
          <a:bodyPr wrap="square"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EA6B2-E626-204A-B12E-7AD7DAE9E3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40676" y="1781235"/>
            <a:ext cx="3774673" cy="3660777"/>
          </a:xfrm>
        </p:spPr>
        <p:txBody>
          <a:bodyPr wrap="square"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1912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713" y="908050"/>
            <a:ext cx="7206738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65712" y="1785868"/>
            <a:ext cx="7206738" cy="4038462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81555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551" y="908050"/>
            <a:ext cx="7200900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966004" y="1781235"/>
            <a:ext cx="3420000" cy="4043095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EA6B2-E626-204A-B12E-7AD7DAE9E3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40677" y="1781235"/>
            <a:ext cx="3420000" cy="4043095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6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49" y="549275"/>
            <a:ext cx="7904163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49" y="1785867"/>
            <a:ext cx="7904163" cy="4099543"/>
          </a:xfrm>
        </p:spPr>
        <p:txBody>
          <a:bodyPr wrap="square"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9001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49" y="549275"/>
            <a:ext cx="7904163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0" y="1775930"/>
            <a:ext cx="3600000" cy="41378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7A23D4-5643-9343-9BED-91A39E9B276F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935545" y="1785869"/>
            <a:ext cx="3600000" cy="41378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654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5278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76663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16000" cy="652780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D15C9-EBC7-A949-ACA5-2F38B8DCE98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48337" y="-1"/>
            <a:ext cx="3384000" cy="32040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527F89C-5E29-384B-85F8-6FD29D91382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64212" y="3331343"/>
            <a:ext cx="3384000" cy="3204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r>
              <a:rPr lang="en-US" dirty="0"/>
              <a:t>Click icon to insert photo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703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696D-4454-864F-8C77-E5D94C1619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49" y="549275"/>
            <a:ext cx="7904163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BC531-1ECA-174B-AFC7-F2815E722F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49" y="1785867"/>
            <a:ext cx="7904163" cy="3958227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81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E665-0FA3-A64C-B18B-639C1174E9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49" y="549275"/>
            <a:ext cx="7904163" cy="68421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98FA-A1C5-2041-9AF5-9A5DE6A948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651" y="1781235"/>
            <a:ext cx="3600000" cy="4029361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EA6B2-E626-204A-B12E-7AD7DAE9E39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31869" y="1781235"/>
            <a:ext cx="3600000" cy="4029361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534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3E72188-FA48-5044-961B-B7C9F0501C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267635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209924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785868"/>
            <a:ext cx="7904163" cy="36110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98595" y="6300439"/>
            <a:ext cx="873401" cy="19086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01-Nov-2023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67179" y="6300439"/>
            <a:ext cx="564045" cy="19730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-204932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9275"/>
            <a:ext cx="7886700" cy="68421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6318195"/>
            <a:ext cx="5486401" cy="18826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20473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5" r:id="rId2"/>
    <p:sldLayoutId id="2147483672" r:id="rId3"/>
    <p:sldLayoutId id="2147483674" r:id="rId4"/>
    <p:sldLayoutId id="2147483677" r:id="rId5"/>
    <p:sldLayoutId id="2147483682" r:id="rId6"/>
  </p:sldLayoutIdLst>
  <p:hf hdr="0"/>
  <p:txStyles>
    <p:titleStyle>
      <a:lvl1pPr algn="l" defTabSz="685800" rtl="0" eaLnBrk="1" latinLnBrk="0" hangingPunct="1">
        <a:lnSpc>
          <a:spcPts val="4100"/>
        </a:lnSpc>
        <a:spcBef>
          <a:spcPct val="0"/>
        </a:spcBef>
        <a:buNone/>
        <a:defRPr sz="38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488950" indent="-174625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5723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23938" indent="-1333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24618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346">
          <p15:clr>
            <a:srgbClr val="F26B43"/>
          </p15:clr>
        </p15:guide>
        <p15:guide id="4" orient="horz" pos="4065">
          <p15:clr>
            <a:srgbClr val="F26B43"/>
          </p15:clr>
        </p15:guide>
        <p15:guide id="5" pos="385">
          <p15:clr>
            <a:srgbClr val="F26B43"/>
          </p15:clr>
        </p15:guide>
        <p15:guide id="6" pos="5375">
          <p15:clr>
            <a:srgbClr val="F26B43"/>
          </p15:clr>
        </p15:guide>
        <p15:guide id="7" orient="horz" pos="777">
          <p15:clr>
            <a:srgbClr val="F26B43"/>
          </p15:clr>
        </p15:guide>
        <p15:guide id="8" orient="horz" pos="111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785868"/>
            <a:ext cx="7904163" cy="36110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98595" y="5980842"/>
            <a:ext cx="873401" cy="19086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01-Nov-2023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67179" y="5980842"/>
            <a:ext cx="564045" cy="19730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-204932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96" y="554977"/>
            <a:ext cx="7886700" cy="65863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5998598"/>
            <a:ext cx="5486401" cy="18826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281899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/>
  <p:txStyles>
    <p:titleStyle>
      <a:lvl1pPr algn="l" defTabSz="685800" rtl="0" eaLnBrk="1" latinLnBrk="0" hangingPunct="1">
        <a:lnSpc>
          <a:spcPts val="4100"/>
        </a:lnSpc>
        <a:spcBef>
          <a:spcPct val="0"/>
        </a:spcBef>
        <a:buNone/>
        <a:defRPr sz="3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488950" indent="-174625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5723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23938" indent="-1333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24618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861" userDrawn="1">
          <p15:clr>
            <a:srgbClr val="F26B43"/>
          </p15:clr>
        </p15:guide>
        <p15:guide id="5" pos="385" userDrawn="1">
          <p15:clr>
            <a:srgbClr val="F26B43"/>
          </p15:clr>
        </p15:guide>
        <p15:guide id="6" pos="5375" userDrawn="1">
          <p15:clr>
            <a:srgbClr val="F26B43"/>
          </p15:clr>
        </p15:guide>
        <p15:guide id="7" orient="horz" pos="777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785868"/>
            <a:ext cx="7904163" cy="36110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98595" y="5980842"/>
            <a:ext cx="873401" cy="19086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01-Nov-2023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67179" y="5980842"/>
            <a:ext cx="564045" cy="19730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-204932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574855"/>
            <a:ext cx="7886700" cy="65863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5998598"/>
            <a:ext cx="5486401" cy="18826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83180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</p:sldLayoutIdLst>
  <p:hf hdr="0"/>
  <p:txStyles>
    <p:titleStyle>
      <a:lvl1pPr algn="l" defTabSz="685800" rtl="0" eaLnBrk="1" latinLnBrk="0" hangingPunct="1">
        <a:lnSpc>
          <a:spcPts val="4100"/>
        </a:lnSpc>
        <a:spcBef>
          <a:spcPct val="0"/>
        </a:spcBef>
        <a:buNone/>
        <a:defRPr sz="36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488950" indent="-174625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5723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23938" indent="-1333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24618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861" userDrawn="1">
          <p15:clr>
            <a:srgbClr val="F26B43"/>
          </p15:clr>
        </p15:guide>
        <p15:guide id="5" pos="385" userDrawn="1">
          <p15:clr>
            <a:srgbClr val="F26B43"/>
          </p15:clr>
        </p15:guide>
        <p15:guide id="6" pos="5375" userDrawn="1">
          <p15:clr>
            <a:srgbClr val="F26B43"/>
          </p15:clr>
        </p15:guide>
        <p15:guide id="7" orient="horz" pos="777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2" y="1785868"/>
            <a:ext cx="7740650" cy="36110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98595" y="6291563"/>
            <a:ext cx="873401" cy="19086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01-Nov-2023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67179" y="6291563"/>
            <a:ext cx="564045" cy="19730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-204932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574855"/>
            <a:ext cx="7740650" cy="65863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7325" y="6309319"/>
            <a:ext cx="5486401" cy="18826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80705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hf hdr="0"/>
  <p:txStyles>
    <p:titleStyle>
      <a:lvl1pPr algn="l" defTabSz="685800" rtl="0" eaLnBrk="1" latinLnBrk="0" hangingPunct="1">
        <a:lnSpc>
          <a:spcPts val="4100"/>
        </a:lnSpc>
        <a:spcBef>
          <a:spcPct val="0"/>
        </a:spcBef>
        <a:buNone/>
        <a:defRPr sz="36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488950" indent="-174625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5723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23938" indent="-1333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24618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499" userDrawn="1">
          <p15:clr>
            <a:srgbClr val="F26B43"/>
          </p15:clr>
        </p15:guide>
        <p15:guide id="6" pos="5375" userDrawn="1">
          <p15:clr>
            <a:srgbClr val="F26B43"/>
          </p15:clr>
        </p15:guide>
        <p15:guide id="7" orient="horz" pos="777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188" y="1785868"/>
            <a:ext cx="7740650" cy="415773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29919" y="6308725"/>
            <a:ext cx="873401" cy="17370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01-Nov-2023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98503" y="6315163"/>
            <a:ext cx="564045" cy="173705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-204932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9" y="557099"/>
            <a:ext cx="7740650" cy="65863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1188" y="6308725"/>
            <a:ext cx="5486401" cy="18826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01277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</p:sldLayoutIdLst>
  <p:hf hdr="0"/>
  <p:txStyles>
    <p:titleStyle>
      <a:lvl1pPr algn="l" defTabSz="685800" rtl="0" eaLnBrk="1" latinLnBrk="0" hangingPunct="1">
        <a:lnSpc>
          <a:spcPts val="4100"/>
        </a:lnSpc>
        <a:spcBef>
          <a:spcPct val="0"/>
        </a:spcBef>
        <a:buNone/>
        <a:defRPr sz="36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488950" indent="-174625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5723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23938" indent="-1333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24618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385" userDrawn="1">
          <p15:clr>
            <a:srgbClr val="F26B43"/>
          </p15:clr>
        </p15:guide>
        <p15:guide id="6" pos="5261" userDrawn="1">
          <p15:clr>
            <a:srgbClr val="F26B43"/>
          </p15:clr>
        </p15:guide>
        <p15:guide id="7" orient="horz" pos="777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162" y="1785868"/>
            <a:ext cx="3433609" cy="43397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98595" y="6319352"/>
            <a:ext cx="873401" cy="19086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01-Nov-2023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67179" y="6315757"/>
            <a:ext cx="564045" cy="173112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204932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4" y="548221"/>
            <a:ext cx="3433608" cy="102728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7326" y="6309319"/>
            <a:ext cx="3428446" cy="17311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2328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2" r:id="rId2"/>
  </p:sldLayoutIdLst>
  <p:hf hdr="0"/>
  <p:txStyles>
    <p:titleStyle>
      <a:lvl1pPr algn="l" defTabSz="685800" rtl="0" eaLnBrk="1" latinLnBrk="0" hangingPunct="1">
        <a:lnSpc>
          <a:spcPts val="3700"/>
        </a:lnSpc>
        <a:spcBef>
          <a:spcPct val="0"/>
        </a:spcBef>
        <a:buNone/>
        <a:defRPr sz="36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488950" indent="-174625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5723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23938" indent="-1333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24618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499" userDrawn="1">
          <p15:clr>
            <a:srgbClr val="F26B43"/>
          </p15:clr>
        </p15:guide>
        <p15:guide id="6" pos="5375" userDrawn="1">
          <p15:clr>
            <a:srgbClr val="F26B43"/>
          </p15:clr>
        </p15:guide>
        <p15:guide id="7" orient="horz" pos="777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  <p15:guide id="9" pos="2653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785868"/>
            <a:ext cx="7904163" cy="36110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01947" y="5794408"/>
            <a:ext cx="873401" cy="19086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01-Nov-2023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70531" y="5794408"/>
            <a:ext cx="564045" cy="19730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204932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574855"/>
            <a:ext cx="7886700" cy="65863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8649" y="5812164"/>
            <a:ext cx="5486401" cy="18826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346343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hf hdr="0"/>
  <p:txStyles>
    <p:titleStyle>
      <a:lvl1pPr algn="l" defTabSz="685800" rtl="0" eaLnBrk="1" latinLnBrk="0" hangingPunct="1">
        <a:lnSpc>
          <a:spcPts val="41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488950" indent="-174625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5723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23938" indent="-1333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24618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861" userDrawn="1">
          <p15:clr>
            <a:srgbClr val="F26B43"/>
          </p15:clr>
        </p15:guide>
        <p15:guide id="5" pos="385" userDrawn="1">
          <p15:clr>
            <a:srgbClr val="F26B43"/>
          </p15:clr>
        </p15:guide>
        <p15:guide id="6" pos="5375" userDrawn="1">
          <p15:clr>
            <a:srgbClr val="F26B43"/>
          </p15:clr>
        </p15:guide>
        <p15:guide id="7" orient="horz" pos="777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  <p15:guide id="9" orient="horz" pos="3748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7EFBD-A17E-0346-9DFB-9AF44597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712" y="1785868"/>
            <a:ext cx="7206738" cy="39047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9D635-17D5-E14C-A795-7E4A424D2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61239" y="6078495"/>
            <a:ext cx="873401" cy="19086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AC879A7C-ACFF-9743-9232-B25F81E2A560}" type="datetime1">
              <a:rPr lang="en-CA" smtClean="0"/>
              <a:t>01-Nov-2023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6B22-8D71-534F-9A77-9A7ECF235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9823" y="6078495"/>
            <a:ext cx="564045" cy="197306"/>
          </a:xfrm>
          <a:prstGeom prst="rect">
            <a:avLst/>
          </a:prstGeom>
        </p:spPr>
        <p:txBody>
          <a:bodyPr vert="horz" wrap="none" lIns="0" tIns="0" rIns="0" bIns="0" rtlCol="0" anchor="b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</a:t>
            </a:r>
            <a:fld id="{480B9B7E-F2E9-3646-9A0E-D65304B4FCD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164CC-AF7C-9B41-A01E-8DA48FEE0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204932"/>
            <a:ext cx="0" cy="0"/>
          </a:xfrm>
          <a:prstGeom prst="rect">
            <a:avLst/>
          </a:prstGeom>
        </p:spPr>
      </p:pic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A67195B9-169A-AF44-BA69-4AC023F4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712" y="908050"/>
            <a:ext cx="7206738" cy="63615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F84FE75-D3D3-6F4B-A71F-518EBBDB2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7126" y="6096251"/>
            <a:ext cx="5486401" cy="18826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pPr algn="l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422305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</p:sldLayoutIdLst>
  <p:hf hdr="0"/>
  <p:txStyles>
    <p:titleStyle>
      <a:lvl1pPr algn="l" defTabSz="685800" rtl="0" eaLnBrk="1" latinLnBrk="0" hangingPunct="1">
        <a:lnSpc>
          <a:spcPts val="4100"/>
        </a:lnSpc>
        <a:spcBef>
          <a:spcPct val="0"/>
        </a:spcBef>
        <a:buNone/>
        <a:defRPr sz="36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SzPct val="85000"/>
        <a:buFontTx/>
        <a:buNone/>
        <a:tabLst/>
        <a:defRPr sz="2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488950" indent="-174625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75723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023938" indent="-1333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246188" indent="-134938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itchFamily="2" charset="2"/>
        <a:buChar char="§"/>
        <a:tabLst/>
        <a:defRPr sz="1400" b="0" i="0" kern="1200">
          <a:solidFill>
            <a:schemeClr val="tx2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  <p15:guide id="5" pos="612" userDrawn="1">
          <p15:clr>
            <a:srgbClr val="F26B43"/>
          </p15:clr>
        </p15:guide>
        <p15:guide id="6" pos="5148" userDrawn="1">
          <p15:clr>
            <a:srgbClr val="F26B43"/>
          </p15:clr>
        </p15:guide>
        <p15:guide id="8" orient="horz" pos="111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973504-EC96-8641-A360-3733B58930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management in r: Part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22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7854" y="424263"/>
            <a:ext cx="8292742" cy="684213"/>
          </a:xfrm>
        </p:spPr>
        <p:txBody>
          <a:bodyPr/>
          <a:lstStyle/>
          <a:p>
            <a:r>
              <a:rPr lang="en-CA" dirty="0" smtClean="0"/>
              <a:t>using the ‘assignment operator’ and ‘pipe operator’ to clean data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11749" y="4439156"/>
            <a:ext cx="80688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chemeClr val="tx2"/>
                </a:solidFill>
              </a:rPr>
              <a:t>“</a:t>
            </a:r>
            <a:r>
              <a:rPr lang="en-CA" sz="2800" dirty="0" smtClean="0">
                <a:solidFill>
                  <a:srgbClr val="E123BD"/>
                </a:solidFill>
              </a:rPr>
              <a:t>Assign (&lt;-) </a:t>
            </a:r>
            <a:r>
              <a:rPr lang="en-CA" sz="2800" dirty="0" smtClean="0">
                <a:solidFill>
                  <a:schemeClr val="tx2"/>
                </a:solidFill>
              </a:rPr>
              <a:t>the values from ‘</a:t>
            </a:r>
            <a:r>
              <a:rPr lang="en-CA" sz="2800" dirty="0" err="1" smtClean="0">
                <a:solidFill>
                  <a:schemeClr val="tx2"/>
                </a:solidFill>
              </a:rPr>
              <a:t>linelist</a:t>
            </a:r>
            <a:r>
              <a:rPr lang="en-CA" sz="2800" dirty="0" smtClean="0">
                <a:solidFill>
                  <a:schemeClr val="tx2"/>
                </a:solidFill>
              </a:rPr>
              <a:t>’ to ‘</a:t>
            </a:r>
            <a:r>
              <a:rPr lang="en-CA" sz="2800" dirty="0" err="1" smtClean="0">
                <a:solidFill>
                  <a:schemeClr val="tx2"/>
                </a:solidFill>
              </a:rPr>
              <a:t>linelist_clean</a:t>
            </a:r>
            <a:r>
              <a:rPr lang="en-CA" sz="2800" dirty="0" smtClean="0">
                <a:solidFill>
                  <a:schemeClr val="tx2"/>
                </a:solidFill>
              </a:rPr>
              <a:t>’ </a:t>
            </a:r>
            <a:r>
              <a:rPr lang="en-CA" sz="2800" dirty="0" smtClean="0">
                <a:solidFill>
                  <a:schemeClr val="accent3">
                    <a:lumMod val="50000"/>
                    <a:lumOff val="50000"/>
                  </a:schemeClr>
                </a:solidFill>
              </a:rPr>
              <a:t>and then (%&gt;%) </a:t>
            </a:r>
            <a:r>
              <a:rPr lang="en-CA" sz="2800" dirty="0" smtClean="0">
                <a:solidFill>
                  <a:schemeClr val="tx2"/>
                </a:solidFill>
              </a:rPr>
              <a:t>apply</a:t>
            </a:r>
            <a:r>
              <a:rPr lang="en-CA" sz="2800" dirty="0" smtClean="0">
                <a:solidFill>
                  <a:schemeClr val="tx2"/>
                </a:solidFill>
              </a:rPr>
              <a:t> </a:t>
            </a:r>
            <a:r>
              <a:rPr lang="en-CA" sz="2800" dirty="0" smtClean="0">
                <a:solidFill>
                  <a:schemeClr val="tx2"/>
                </a:solidFill>
              </a:rPr>
              <a:t>the </a:t>
            </a:r>
            <a:r>
              <a:rPr lang="en-CA" sz="2800" dirty="0" err="1" smtClean="0">
                <a:solidFill>
                  <a:schemeClr val="tx2"/>
                </a:solidFill>
              </a:rPr>
              <a:t>clean_names</a:t>
            </a:r>
            <a:r>
              <a:rPr lang="en-CA" sz="2800" dirty="0" smtClean="0">
                <a:solidFill>
                  <a:schemeClr val="tx2"/>
                </a:solidFill>
              </a:rPr>
              <a:t>() </a:t>
            </a:r>
            <a:r>
              <a:rPr lang="en-CA" sz="2800" dirty="0" smtClean="0">
                <a:solidFill>
                  <a:schemeClr val="tx2"/>
                </a:solidFill>
              </a:rPr>
              <a:t>function</a:t>
            </a:r>
            <a:endParaRPr lang="en-CA" sz="2800" dirty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15" y="1795528"/>
            <a:ext cx="6296019" cy="23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4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01" y="2628595"/>
            <a:ext cx="7904163" cy="684213"/>
          </a:xfrm>
        </p:spPr>
        <p:txBody>
          <a:bodyPr/>
          <a:lstStyle/>
          <a:p>
            <a:pPr algn="ctr"/>
            <a:r>
              <a:rPr lang="en-CA" sz="4000" b="1" dirty="0" smtClean="0"/>
              <a:t>Joining data</a:t>
            </a: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298598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joining data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628649" y="1483136"/>
            <a:ext cx="776061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Joining data is a common task when working with multiple data 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For example, you may have Case ID in one data set, and the corresponding data for each Case ID in a separate data set – you can use joins to combine both data into one data frame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Joining data in R is similar to the VLOOKUP function in Microsoft Excel (Week 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2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left joins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505" y="1252205"/>
            <a:ext cx="5738495" cy="4098925"/>
          </a:xfrm>
        </p:spPr>
      </p:pic>
      <p:sp>
        <p:nvSpPr>
          <p:cNvPr id="5" name="Rectangle 4"/>
          <p:cNvSpPr/>
          <p:nvPr/>
        </p:nvSpPr>
        <p:spPr>
          <a:xfrm>
            <a:off x="4229100" y="522032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 smtClean="0">
                <a:solidFill>
                  <a:schemeClr val="bg1">
                    <a:lumMod val="50000"/>
                  </a:schemeClr>
                </a:solidFill>
              </a:rPr>
              <a:t>Image from: https</a:t>
            </a:r>
            <a:r>
              <a:rPr lang="en-CA" sz="1050" dirty="0">
                <a:solidFill>
                  <a:schemeClr val="bg1">
                    <a:lumMod val="50000"/>
                  </a:schemeClr>
                </a:solidFill>
              </a:rPr>
              <a:t>://github.com/gadenbuie/tidyexplain/tree/main/images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9655" y="1716617"/>
            <a:ext cx="29032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When using a left join, you are matching data to the </a:t>
            </a:r>
            <a:r>
              <a:rPr lang="en-CA" sz="2000" dirty="0" smtClean="0">
                <a:solidFill>
                  <a:srgbClr val="002060"/>
                </a:solidFill>
              </a:rPr>
              <a:t>first data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Data that does not match the joining column in your first data frame will not be retained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28149" y="5590827"/>
            <a:ext cx="78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Syntax:</a:t>
            </a:r>
            <a:r>
              <a:rPr lang="en-CA" sz="2000" dirty="0"/>
              <a:t>	</a:t>
            </a:r>
            <a:r>
              <a:rPr lang="en-CA" sz="2000" dirty="0" err="1" smtClean="0"/>
              <a:t>left_join</a:t>
            </a:r>
            <a:r>
              <a:rPr lang="en-CA" sz="2000" dirty="0" smtClean="0"/>
              <a:t>(</a:t>
            </a:r>
            <a:r>
              <a:rPr lang="en-CA" sz="2000" dirty="0" err="1" smtClean="0"/>
              <a:t>test_list</a:t>
            </a:r>
            <a:r>
              <a:rPr lang="en-CA" sz="2000" dirty="0" smtClean="0"/>
              <a:t>, </a:t>
            </a:r>
            <a:r>
              <a:rPr lang="en-CA" sz="2000" dirty="0" err="1" smtClean="0"/>
              <a:t>test_results</a:t>
            </a:r>
            <a:r>
              <a:rPr lang="en-CA" sz="2000" dirty="0" smtClean="0"/>
              <a:t>, by = c(“</a:t>
            </a:r>
            <a:r>
              <a:rPr lang="en-CA" sz="2000" dirty="0" err="1" smtClean="0"/>
              <a:t>case_id</a:t>
            </a:r>
            <a:r>
              <a:rPr lang="en-CA" sz="2000" dirty="0" smtClean="0"/>
              <a:t>” = “</a:t>
            </a:r>
            <a:r>
              <a:rPr lang="en-CA" sz="2000" dirty="0" err="1" smtClean="0"/>
              <a:t>unique_id</a:t>
            </a:r>
            <a:r>
              <a:rPr lang="en-CA" sz="2000" dirty="0" smtClean="0"/>
              <a:t>”)</a:t>
            </a:r>
            <a:endParaRPr lang="en-CA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439635" y="6177491"/>
            <a:ext cx="17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3"/>
                </a:solidFill>
              </a:rPr>
              <a:t>first data frame</a:t>
            </a:r>
            <a:endParaRPr lang="en-CA" dirty="0">
              <a:solidFill>
                <a:schemeClr val="accent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210940" y="5949906"/>
            <a:ext cx="0" cy="25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52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right joins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4419600" y="496916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 smtClean="0">
                <a:solidFill>
                  <a:schemeClr val="bg1">
                    <a:lumMod val="50000"/>
                  </a:schemeClr>
                </a:solidFill>
              </a:rPr>
              <a:t>Image from: https</a:t>
            </a:r>
            <a:r>
              <a:rPr lang="en-CA" sz="1050" dirty="0">
                <a:solidFill>
                  <a:schemeClr val="bg1">
                    <a:lumMod val="50000"/>
                  </a:schemeClr>
                </a:solidFill>
              </a:rPr>
              <a:t>://github.com/gadenbuie/tidyexplain/tree/main/images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505" y="1596964"/>
            <a:ext cx="29032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When using a right join, you are matching data to the </a:t>
            </a:r>
            <a:r>
              <a:rPr lang="en-CA" sz="2000" dirty="0" smtClean="0">
                <a:solidFill>
                  <a:srgbClr val="002060"/>
                </a:solidFill>
              </a:rPr>
              <a:t>second data 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Data that does not match the joining column in your second data frame will not be retained</a:t>
            </a:r>
            <a:endParaRPr lang="en-CA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44" y="1126127"/>
            <a:ext cx="5380256" cy="3843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1677" y="5524277"/>
            <a:ext cx="78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Syntax:</a:t>
            </a:r>
            <a:r>
              <a:rPr lang="en-CA" sz="2000" dirty="0"/>
              <a:t>	</a:t>
            </a:r>
            <a:r>
              <a:rPr lang="en-CA" sz="2000" dirty="0" err="1" smtClean="0"/>
              <a:t>right_join</a:t>
            </a:r>
            <a:r>
              <a:rPr lang="en-CA" sz="2000" dirty="0" smtClean="0"/>
              <a:t>(</a:t>
            </a:r>
            <a:r>
              <a:rPr lang="en-CA" sz="2000" dirty="0" err="1" smtClean="0"/>
              <a:t>test_list</a:t>
            </a:r>
            <a:r>
              <a:rPr lang="en-CA" sz="2000" dirty="0" smtClean="0"/>
              <a:t>, </a:t>
            </a:r>
            <a:r>
              <a:rPr lang="en-CA" sz="2000" dirty="0" err="1" smtClean="0">
                <a:solidFill>
                  <a:srgbClr val="002060"/>
                </a:solidFill>
              </a:rPr>
              <a:t>test_results</a:t>
            </a:r>
            <a:r>
              <a:rPr lang="en-CA" sz="2000" dirty="0" smtClean="0"/>
              <a:t>, by = c(“</a:t>
            </a:r>
            <a:r>
              <a:rPr lang="en-CA" sz="2000" dirty="0" err="1" smtClean="0"/>
              <a:t>case_id</a:t>
            </a:r>
            <a:r>
              <a:rPr lang="en-CA" sz="2000" dirty="0" smtClean="0"/>
              <a:t>” = “</a:t>
            </a:r>
            <a:r>
              <a:rPr lang="en-CA" sz="2000" dirty="0" err="1" smtClean="0"/>
              <a:t>unique_id</a:t>
            </a:r>
            <a:r>
              <a:rPr lang="en-CA" sz="2000" dirty="0" smtClean="0"/>
              <a:t>”)</a:t>
            </a:r>
            <a:endParaRPr lang="en-CA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441100" y="6145328"/>
            <a:ext cx="210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3"/>
                </a:solidFill>
              </a:rPr>
              <a:t>second data frame</a:t>
            </a:r>
            <a:endParaRPr lang="en-CA" dirty="0">
              <a:solidFill>
                <a:schemeClr val="accent3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337665" y="5917743"/>
            <a:ext cx="0" cy="25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1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inner joins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4419600" y="537626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 smtClean="0">
                <a:solidFill>
                  <a:schemeClr val="bg1">
                    <a:lumMod val="50000"/>
                  </a:schemeClr>
                </a:solidFill>
              </a:rPr>
              <a:t>Image from: https</a:t>
            </a:r>
            <a:r>
              <a:rPr lang="en-CA" sz="1050" dirty="0">
                <a:solidFill>
                  <a:schemeClr val="bg1">
                    <a:lumMod val="50000"/>
                  </a:schemeClr>
                </a:solidFill>
              </a:rPr>
              <a:t>://github.com/gadenbuie/tidyexplain/tree/main/images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1785" y="2110740"/>
            <a:ext cx="29032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When using an inner join, you are matching data from both data frames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Data that does not match between both data frames will not be retained</a:t>
            </a:r>
            <a:endParaRPr lang="en-CA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1539240"/>
            <a:ext cx="5227320" cy="3733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1677" y="5830442"/>
            <a:ext cx="78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Syntax:</a:t>
            </a:r>
            <a:r>
              <a:rPr lang="en-CA" sz="2000" dirty="0"/>
              <a:t>	</a:t>
            </a:r>
            <a:r>
              <a:rPr lang="en-CA" sz="2000" dirty="0" err="1" smtClean="0"/>
              <a:t>inner_join</a:t>
            </a:r>
            <a:r>
              <a:rPr lang="en-CA" sz="2000" dirty="0" smtClean="0"/>
              <a:t>(</a:t>
            </a:r>
            <a:r>
              <a:rPr lang="en-CA" sz="2000" dirty="0" err="1" smtClean="0"/>
              <a:t>test_list</a:t>
            </a:r>
            <a:r>
              <a:rPr lang="en-CA" sz="2000" dirty="0" smtClean="0"/>
              <a:t>, </a:t>
            </a:r>
            <a:r>
              <a:rPr lang="en-CA" sz="2000" dirty="0" err="1" smtClean="0"/>
              <a:t>test_results</a:t>
            </a:r>
            <a:r>
              <a:rPr lang="en-CA" sz="2000" dirty="0" smtClean="0"/>
              <a:t>, by = c(“</a:t>
            </a:r>
            <a:r>
              <a:rPr lang="en-CA" sz="2000" dirty="0" err="1" smtClean="0"/>
              <a:t>case_id</a:t>
            </a:r>
            <a:r>
              <a:rPr lang="en-CA" sz="2000" dirty="0" smtClean="0"/>
              <a:t>” = “</a:t>
            </a:r>
            <a:r>
              <a:rPr lang="en-CA" sz="2000" dirty="0" err="1" smtClean="0"/>
              <a:t>unique_id</a:t>
            </a:r>
            <a:r>
              <a:rPr lang="en-CA" sz="2000" dirty="0" smtClean="0"/>
              <a:t>”)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383129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80" y="1526272"/>
            <a:ext cx="5615940" cy="40113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full joins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4419600" y="540685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1050" dirty="0" smtClean="0">
                <a:solidFill>
                  <a:schemeClr val="bg1">
                    <a:lumMod val="50000"/>
                  </a:schemeClr>
                </a:solidFill>
              </a:rPr>
              <a:t>Image from: https</a:t>
            </a:r>
            <a:r>
              <a:rPr lang="en-CA" sz="1050" dirty="0">
                <a:solidFill>
                  <a:schemeClr val="bg1">
                    <a:lumMod val="50000"/>
                  </a:schemeClr>
                </a:solidFill>
              </a:rPr>
              <a:t>://github.com/gadenbuie/tidyexplain/tree/main/images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6941" y="1810115"/>
            <a:ext cx="29032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When using a full join, you are matching data from both data frames while retaining non-matching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smtClean="0"/>
              <a:t>Data that does not match between both data frames will be retained</a:t>
            </a:r>
            <a:endParaRPr lang="en-CA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68337" y="5886390"/>
            <a:ext cx="786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Syntax:</a:t>
            </a:r>
            <a:r>
              <a:rPr lang="en-CA" sz="2000" dirty="0"/>
              <a:t>	</a:t>
            </a:r>
            <a:r>
              <a:rPr lang="en-CA" sz="2000" dirty="0" err="1" smtClean="0"/>
              <a:t>full_join</a:t>
            </a:r>
            <a:r>
              <a:rPr lang="en-CA" sz="2000" dirty="0" smtClean="0"/>
              <a:t>(</a:t>
            </a:r>
            <a:r>
              <a:rPr lang="en-CA" sz="2000" dirty="0" err="1" smtClean="0"/>
              <a:t>test_list</a:t>
            </a:r>
            <a:r>
              <a:rPr lang="en-CA" sz="2000" dirty="0" smtClean="0"/>
              <a:t>, </a:t>
            </a:r>
            <a:r>
              <a:rPr lang="en-CA" sz="2000" dirty="0" err="1" smtClean="0"/>
              <a:t>test_results</a:t>
            </a:r>
            <a:r>
              <a:rPr lang="en-CA" sz="2000" dirty="0" smtClean="0"/>
              <a:t>, by = c(“</a:t>
            </a:r>
            <a:r>
              <a:rPr lang="en-CA" sz="2000" dirty="0" err="1" smtClean="0"/>
              <a:t>case_id</a:t>
            </a:r>
            <a:r>
              <a:rPr lang="en-CA" sz="2000" dirty="0" smtClean="0"/>
              <a:t>” = “</a:t>
            </a:r>
            <a:r>
              <a:rPr lang="en-CA" sz="2000" dirty="0" err="1" smtClean="0"/>
              <a:t>unique_id</a:t>
            </a:r>
            <a:r>
              <a:rPr lang="en-CA" sz="2000" dirty="0" smtClean="0"/>
              <a:t>”)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4320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31299"/>
            <a:ext cx="7904163" cy="684213"/>
          </a:xfrm>
        </p:spPr>
        <p:txBody>
          <a:bodyPr/>
          <a:lstStyle/>
          <a:p>
            <a:r>
              <a:rPr lang="en-CA" dirty="0" smtClean="0"/>
              <a:t>Summary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628649" y="1264834"/>
            <a:ext cx="776061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Left joins: keeps all rows in the first frame, drops rows in the second frame that </a:t>
            </a:r>
            <a:r>
              <a:rPr lang="en-CA" sz="2800" dirty="0" smtClean="0">
                <a:solidFill>
                  <a:schemeClr val="tx2"/>
                </a:solidFill>
              </a:rPr>
              <a:t>do </a:t>
            </a:r>
            <a:r>
              <a:rPr lang="en-CA" sz="2800" dirty="0" smtClean="0">
                <a:solidFill>
                  <a:schemeClr val="tx2"/>
                </a:solidFill>
              </a:rPr>
              <a:t>not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Right joins: keeps all rows in the second frame, drops rows in the first frame that </a:t>
            </a:r>
            <a:r>
              <a:rPr lang="en-CA" sz="2800" dirty="0" smtClean="0">
                <a:solidFill>
                  <a:schemeClr val="tx2"/>
                </a:solidFill>
              </a:rPr>
              <a:t>do </a:t>
            </a:r>
            <a:r>
              <a:rPr lang="en-CA" sz="2800" dirty="0" smtClean="0">
                <a:solidFill>
                  <a:schemeClr val="tx2"/>
                </a:solidFill>
              </a:rPr>
              <a:t>not match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Inner joins: keeps rows that match between both the first and second data frame, drops rows that do not match between both frames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Full joins: keeps all rows of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4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01" y="2628595"/>
            <a:ext cx="7904163" cy="684213"/>
          </a:xfrm>
        </p:spPr>
        <p:txBody>
          <a:bodyPr/>
          <a:lstStyle/>
          <a:p>
            <a:pPr algn="ctr"/>
            <a:r>
              <a:rPr lang="en-CA" sz="4000" b="1" dirty="0" smtClean="0"/>
              <a:t>De-duplicating data</a:t>
            </a: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170489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De-duplicating data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628649" y="1483136"/>
            <a:ext cx="776061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Sometimes datasets may come with duplicate rows of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It’s important to remove duplicates to avoid counting instances more than once, which may skew your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We can use the </a:t>
            </a:r>
            <a:r>
              <a:rPr lang="en-CA" sz="2800" i="1" dirty="0" err="1" smtClean="0">
                <a:solidFill>
                  <a:schemeClr val="tx2"/>
                </a:solidFill>
              </a:rPr>
              <a:t>get_dupes</a:t>
            </a:r>
            <a:r>
              <a:rPr lang="en-CA" sz="2800" dirty="0" smtClean="0">
                <a:solidFill>
                  <a:schemeClr val="tx2"/>
                </a:solidFill>
              </a:rPr>
              <a:t> and </a:t>
            </a:r>
            <a:r>
              <a:rPr lang="en-CA" sz="2800" i="1" dirty="0" smtClean="0">
                <a:solidFill>
                  <a:schemeClr val="tx2"/>
                </a:solidFill>
              </a:rPr>
              <a:t>distinct() </a:t>
            </a:r>
            <a:r>
              <a:rPr lang="en-CA" sz="2800" dirty="0" smtClean="0">
                <a:solidFill>
                  <a:schemeClr val="tx2"/>
                </a:solidFill>
              </a:rPr>
              <a:t>functions to view and remove duplicates, respectively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4256C-0611-AD4B-81A6-3382E5B8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400" y="340272"/>
            <a:ext cx="8663133" cy="684213"/>
          </a:xfrm>
        </p:spPr>
        <p:txBody>
          <a:bodyPr/>
          <a:lstStyle/>
          <a:p>
            <a:r>
              <a:rPr lang="en-US" dirty="0" smtClean="0"/>
              <a:t>Learning objectives: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32038-B8E3-3E45-9E63-49E6F1FC0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963" y="1306321"/>
            <a:ext cx="7904163" cy="39582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/>
              <a:t>By the end of this lesson, learners will learn and apply the following skills in R:</a:t>
            </a:r>
          </a:p>
          <a:p>
            <a:pPr lvl="1" indent="0">
              <a:buNone/>
            </a:pPr>
            <a:endParaRPr lang="en-US" sz="1500" dirty="0"/>
          </a:p>
          <a:p>
            <a:pPr marL="83185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Joining and de-duplicating data</a:t>
            </a:r>
          </a:p>
          <a:p>
            <a:pPr marL="831850" lvl="1" indent="-342900">
              <a:buFont typeface="Arial" panose="020B0604020202020204" pitchFamily="34" charset="0"/>
              <a:buChar char="•"/>
            </a:pPr>
            <a:endParaRPr lang="en-US" sz="1500" dirty="0" smtClean="0"/>
          </a:p>
          <a:p>
            <a:pPr marL="83185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Working with dates using base R and </a:t>
            </a:r>
            <a:r>
              <a:rPr lang="en-US" sz="2800" i="1" dirty="0" err="1" smtClean="0"/>
              <a:t>lubridate</a:t>
            </a:r>
            <a:r>
              <a:rPr lang="en-US" sz="2800" i="1" dirty="0" smtClean="0"/>
              <a:t> </a:t>
            </a:r>
          </a:p>
          <a:p>
            <a:pPr marL="831850" lvl="1" indent="-342900">
              <a:buFont typeface="Arial" panose="020B0604020202020204" pitchFamily="34" charset="0"/>
              <a:buChar char="•"/>
            </a:pPr>
            <a:endParaRPr lang="en-US" sz="1500" i="1" dirty="0" smtClean="0"/>
          </a:p>
          <a:p>
            <a:pPr marL="83185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Filtering data</a:t>
            </a:r>
          </a:p>
          <a:p>
            <a:pPr marL="831850" lvl="1" indent="-342900">
              <a:buFont typeface="Arial" panose="020B0604020202020204" pitchFamily="34" charset="0"/>
              <a:buChar char="•"/>
            </a:pPr>
            <a:endParaRPr lang="en-US" sz="1500" dirty="0" smtClean="0"/>
          </a:p>
          <a:p>
            <a:pPr marL="83185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Data visualization in R using </a:t>
            </a:r>
            <a:r>
              <a:rPr lang="en-US" sz="2800" dirty="0" err="1" smtClean="0"/>
              <a:t>geoms</a:t>
            </a:r>
            <a:r>
              <a:rPr lang="en-US" sz="2800" dirty="0" smtClean="0"/>
              <a:t>, facets, labels and themes to create customized outputs</a:t>
            </a:r>
          </a:p>
          <a:p>
            <a:pPr marL="831850" lvl="1" indent="-342900">
              <a:buFont typeface="Arial" panose="020B0604020202020204" pitchFamily="34" charset="0"/>
              <a:buChar char="•"/>
            </a:pPr>
            <a:endParaRPr lang="en-US" sz="1500" dirty="0" smtClean="0"/>
          </a:p>
          <a:p>
            <a:pPr marL="831850" lvl="1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Using </a:t>
            </a:r>
            <a:r>
              <a:rPr lang="en-US" sz="2800" i="1" dirty="0" smtClean="0"/>
              <a:t>ggplot2</a:t>
            </a:r>
            <a:r>
              <a:rPr lang="en-US" sz="2800" dirty="0" smtClean="0"/>
              <a:t> to create an epidemiological curve</a:t>
            </a:r>
          </a:p>
          <a:p>
            <a:pPr marL="831850" lvl="1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lvl="1" indent="0">
              <a:buNone/>
            </a:pPr>
            <a:endParaRPr lang="en-US" sz="2800" dirty="0" smtClean="0"/>
          </a:p>
          <a:p>
            <a:pPr marL="831850" lvl="1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831850" lvl="1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831850" lvl="1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831850" lvl="1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lvl="1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314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De-duplicating data: </a:t>
            </a:r>
            <a:r>
              <a:rPr lang="en-CA" dirty="0" err="1" smtClean="0"/>
              <a:t>GET_dupes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628649" y="1378516"/>
            <a:ext cx="77606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i="1" dirty="0" err="1" smtClean="0">
                <a:solidFill>
                  <a:schemeClr val="tx2"/>
                </a:solidFill>
              </a:rPr>
              <a:t>get_dupes</a:t>
            </a:r>
            <a:r>
              <a:rPr lang="en-CA" sz="2800" dirty="0" smtClean="0">
                <a:solidFill>
                  <a:schemeClr val="tx2"/>
                </a:solidFill>
              </a:rPr>
              <a:t> is a function from the </a:t>
            </a:r>
            <a:r>
              <a:rPr lang="en-CA" sz="2800" i="1" dirty="0" smtClean="0">
                <a:solidFill>
                  <a:schemeClr val="tx2"/>
                </a:solidFill>
              </a:rPr>
              <a:t>janitor</a:t>
            </a:r>
            <a:r>
              <a:rPr lang="en-CA" sz="2800" dirty="0" smtClean="0">
                <a:solidFill>
                  <a:schemeClr val="tx2"/>
                </a:solidFill>
              </a:rPr>
              <a:t> package used to view duplicate rows in the </a:t>
            </a:r>
            <a:r>
              <a:rPr lang="en-CA" sz="2800" dirty="0" err="1" smtClean="0">
                <a:solidFill>
                  <a:schemeClr val="tx2"/>
                </a:solidFill>
              </a:rPr>
              <a:t>RStudio</a:t>
            </a:r>
            <a:r>
              <a:rPr lang="en-CA" sz="2800" dirty="0" smtClean="0">
                <a:solidFill>
                  <a:schemeClr val="tx2"/>
                </a:solidFill>
              </a:rPr>
              <a:t> console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253" y="3181611"/>
            <a:ext cx="393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Syntax: </a:t>
            </a:r>
            <a:r>
              <a:rPr lang="en-CA" dirty="0" err="1" smtClean="0"/>
              <a:t>linelist</a:t>
            </a:r>
            <a:r>
              <a:rPr lang="en-CA" dirty="0" smtClean="0"/>
              <a:t> %&gt;%</a:t>
            </a:r>
          </a:p>
          <a:p>
            <a:r>
              <a:rPr lang="en-CA" dirty="0"/>
              <a:t>	</a:t>
            </a:r>
            <a:r>
              <a:rPr lang="en-CA" dirty="0" err="1" smtClean="0"/>
              <a:t>get_dupes</a:t>
            </a:r>
            <a:r>
              <a:rPr lang="en-CA" dirty="0" smtClean="0"/>
              <a:t>()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469726" y="4125961"/>
            <a:ext cx="393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Syntax: </a:t>
            </a:r>
            <a:r>
              <a:rPr lang="en-CA" dirty="0" err="1" smtClean="0"/>
              <a:t>linelist</a:t>
            </a:r>
            <a:r>
              <a:rPr lang="en-CA" dirty="0" smtClean="0"/>
              <a:t> %&gt;%</a:t>
            </a:r>
          </a:p>
          <a:p>
            <a:r>
              <a:rPr lang="en-CA" dirty="0"/>
              <a:t>	</a:t>
            </a:r>
            <a:r>
              <a:rPr lang="en-CA" dirty="0" err="1" smtClean="0"/>
              <a:t>get_dupes</a:t>
            </a:r>
            <a:r>
              <a:rPr lang="en-CA" dirty="0" smtClean="0"/>
              <a:t>(-</a:t>
            </a:r>
            <a:r>
              <a:rPr lang="en-CA" dirty="0" err="1" smtClean="0"/>
              <a:t>unique_id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444673" y="5112787"/>
            <a:ext cx="393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Syntax: </a:t>
            </a:r>
            <a:r>
              <a:rPr lang="en-CA" dirty="0" err="1" smtClean="0"/>
              <a:t>linelist</a:t>
            </a:r>
            <a:r>
              <a:rPr lang="en-CA" dirty="0" smtClean="0"/>
              <a:t> %&gt;%</a:t>
            </a:r>
          </a:p>
          <a:p>
            <a:r>
              <a:rPr lang="en-CA" dirty="0"/>
              <a:t>	</a:t>
            </a:r>
            <a:r>
              <a:rPr lang="en-CA" dirty="0" err="1" smtClean="0"/>
              <a:t>get_dupes</a:t>
            </a:r>
            <a:r>
              <a:rPr lang="en-CA" dirty="0" smtClean="0"/>
              <a:t>(</a:t>
            </a:r>
            <a:r>
              <a:rPr lang="en-CA" dirty="0" err="1" smtClean="0"/>
              <a:t>birth_date</a:t>
            </a:r>
            <a:r>
              <a:rPr lang="en-CA" dirty="0" smtClean="0"/>
              <a:t>, name)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5043814" y="3152902"/>
            <a:ext cx="393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Will return a list of rows that are 100% identical across all columns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043814" y="4002955"/>
            <a:ext cx="393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Will return a list of rows that are 100% identical across all columns, ignoring </a:t>
            </a:r>
            <a:r>
              <a:rPr lang="en-CA" dirty="0" err="1" smtClean="0"/>
              <a:t>unique_id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5071951" y="5150036"/>
            <a:ext cx="393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Will return a list of rows that are 100% identical across the </a:t>
            </a:r>
            <a:r>
              <a:rPr lang="en-CA" dirty="0" err="1" smtClean="0"/>
              <a:t>birth_date</a:t>
            </a:r>
            <a:r>
              <a:rPr lang="en-CA" dirty="0" smtClean="0"/>
              <a:t> and name columns</a:t>
            </a:r>
            <a:endParaRPr lang="en-CA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233797" y="3419605"/>
            <a:ext cx="626302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233797" y="4442863"/>
            <a:ext cx="626302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267579" y="5444043"/>
            <a:ext cx="626302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2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De-duplicating data: Distinct()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628649" y="1378516"/>
            <a:ext cx="776061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i="1" dirty="0" smtClean="0">
                <a:solidFill>
                  <a:schemeClr val="tx2"/>
                </a:solidFill>
              </a:rPr>
              <a:t>distinct()</a:t>
            </a:r>
            <a:r>
              <a:rPr lang="en-CA" sz="2800" dirty="0" smtClean="0">
                <a:solidFill>
                  <a:schemeClr val="tx2"/>
                </a:solidFill>
              </a:rPr>
              <a:t> is a function from the </a:t>
            </a:r>
            <a:r>
              <a:rPr lang="en-CA" sz="2800" i="1" dirty="0" err="1" smtClean="0">
                <a:solidFill>
                  <a:schemeClr val="tx2"/>
                </a:solidFill>
              </a:rPr>
              <a:t>dplyr</a:t>
            </a:r>
            <a:r>
              <a:rPr lang="en-CA" sz="2800" dirty="0" smtClean="0">
                <a:solidFill>
                  <a:schemeClr val="tx2"/>
                </a:solidFill>
              </a:rPr>
              <a:t> package used to remove duplicate rows in a dataset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253" y="2649256"/>
            <a:ext cx="393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Syntax: </a:t>
            </a:r>
            <a:r>
              <a:rPr lang="en-CA" dirty="0" err="1" smtClean="0"/>
              <a:t>linelist_clean</a:t>
            </a:r>
            <a:r>
              <a:rPr lang="en-CA" dirty="0" smtClean="0"/>
              <a:t> &lt;- </a:t>
            </a:r>
            <a:r>
              <a:rPr lang="en-CA" dirty="0" err="1" smtClean="0"/>
              <a:t>linelist</a:t>
            </a:r>
            <a:r>
              <a:rPr lang="en-CA" dirty="0" smtClean="0"/>
              <a:t> %&gt;%</a:t>
            </a:r>
          </a:p>
          <a:p>
            <a:r>
              <a:rPr lang="en-CA" dirty="0"/>
              <a:t>	</a:t>
            </a:r>
            <a:r>
              <a:rPr lang="en-CA" dirty="0" smtClean="0"/>
              <a:t>distinct()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5043814" y="2620547"/>
            <a:ext cx="393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Will de-duplicate rows; only unique rows will remain in your dataset</a:t>
            </a:r>
            <a:endParaRPr lang="en-CA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233797" y="2887250"/>
            <a:ext cx="626302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3024" y="3719959"/>
            <a:ext cx="3933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Syntax: </a:t>
            </a:r>
            <a:r>
              <a:rPr lang="en-CA" dirty="0" err="1" smtClean="0"/>
              <a:t>linelist_clean</a:t>
            </a:r>
            <a:r>
              <a:rPr lang="en-CA" dirty="0" smtClean="0"/>
              <a:t> &lt;- </a:t>
            </a:r>
            <a:r>
              <a:rPr lang="en-CA" dirty="0" err="1" smtClean="0"/>
              <a:t>linelist</a:t>
            </a:r>
            <a:r>
              <a:rPr lang="en-CA" dirty="0" smtClean="0"/>
              <a:t> %&gt;%</a:t>
            </a:r>
          </a:p>
          <a:p>
            <a:r>
              <a:rPr lang="en-CA" dirty="0"/>
              <a:t>	</a:t>
            </a:r>
            <a:r>
              <a:rPr lang="en-CA" dirty="0" smtClean="0"/>
              <a:t>distinct(name, </a:t>
            </a:r>
            <a:r>
              <a:rPr lang="en-CA" dirty="0" err="1" smtClean="0"/>
              <a:t>birth_date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5014585" y="3434190"/>
            <a:ext cx="393317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Will de-duplicate rows; only unique rows of name and </a:t>
            </a:r>
            <a:r>
              <a:rPr lang="en-CA" dirty="0" err="1" smtClean="0"/>
              <a:t>birth_date</a:t>
            </a:r>
            <a:r>
              <a:rPr lang="en-CA" dirty="0" smtClean="0"/>
              <a:t> will remain in your dataset. </a:t>
            </a:r>
            <a:r>
              <a:rPr lang="en-CA" sz="1100" b="1" dirty="0" smtClean="0">
                <a:solidFill>
                  <a:schemeClr val="accent6">
                    <a:lumMod val="75000"/>
                  </a:schemeClr>
                </a:solidFill>
              </a:rPr>
              <a:t>NOTE: the only columns that will remain in your dataset are ‘name’ and ‘</a:t>
            </a:r>
            <a:r>
              <a:rPr lang="en-CA" sz="1100" b="1" dirty="0" err="1" smtClean="0">
                <a:solidFill>
                  <a:schemeClr val="accent6">
                    <a:lumMod val="75000"/>
                  </a:schemeClr>
                </a:solidFill>
              </a:rPr>
              <a:t>birth_date</a:t>
            </a:r>
            <a:r>
              <a:rPr lang="en-CA" sz="1100" b="1" dirty="0" smtClean="0">
                <a:solidFill>
                  <a:schemeClr val="accent6">
                    <a:lumMod val="75000"/>
                  </a:schemeClr>
                </a:solidFill>
              </a:rPr>
              <a:t>’</a:t>
            </a:r>
            <a:endParaRPr lang="en-CA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204568" y="3983005"/>
            <a:ext cx="626302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2253" y="4866545"/>
            <a:ext cx="393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Syntax: </a:t>
            </a:r>
            <a:r>
              <a:rPr lang="en-CA" dirty="0" err="1" smtClean="0"/>
              <a:t>linelist_clean</a:t>
            </a:r>
            <a:r>
              <a:rPr lang="en-CA" dirty="0" smtClean="0"/>
              <a:t> &lt;- </a:t>
            </a:r>
            <a:r>
              <a:rPr lang="en-CA" dirty="0" err="1" smtClean="0"/>
              <a:t>linelist</a:t>
            </a:r>
            <a:r>
              <a:rPr lang="en-CA" dirty="0" smtClean="0"/>
              <a:t> %&gt;%</a:t>
            </a:r>
          </a:p>
          <a:p>
            <a:r>
              <a:rPr lang="en-CA" dirty="0"/>
              <a:t>	</a:t>
            </a:r>
            <a:r>
              <a:rPr lang="en-CA" dirty="0" smtClean="0"/>
              <a:t>distinct(name, </a:t>
            </a:r>
            <a:r>
              <a:rPr lang="en-CA" dirty="0" err="1" smtClean="0"/>
              <a:t>birth_date</a:t>
            </a:r>
            <a:r>
              <a:rPr lang="en-CA" dirty="0" smtClean="0"/>
              <a:t>,</a:t>
            </a:r>
          </a:p>
          <a:p>
            <a:r>
              <a:rPr lang="en-CA" dirty="0" smtClean="0"/>
              <a:t>	</a:t>
            </a:r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en-CA" dirty="0" err="1" smtClean="0">
                <a:solidFill>
                  <a:schemeClr val="accent6">
                    <a:lumMod val="75000"/>
                  </a:schemeClr>
                </a:solidFill>
              </a:rPr>
              <a:t>keep_all</a:t>
            </a:r>
            <a:r>
              <a:rPr lang="en-CA" dirty="0" smtClean="0">
                <a:solidFill>
                  <a:schemeClr val="accent6">
                    <a:lumMod val="75000"/>
                  </a:schemeClr>
                </a:solidFill>
              </a:rPr>
              <a:t> = TRUE)</a:t>
            </a:r>
            <a:endParaRPr lang="en-CA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3814" y="4737351"/>
            <a:ext cx="393317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Will de-duplicate rows; only unique rows of name and </a:t>
            </a:r>
            <a:r>
              <a:rPr lang="en-CA" dirty="0" err="1" smtClean="0"/>
              <a:t>birth_date</a:t>
            </a:r>
            <a:r>
              <a:rPr lang="en-CA" dirty="0" smtClean="0"/>
              <a:t> will remain in your dataset. </a:t>
            </a:r>
            <a:r>
              <a:rPr lang="en-CA" sz="1100" b="1" dirty="0" smtClean="0">
                <a:solidFill>
                  <a:schemeClr val="accent6">
                    <a:lumMod val="75000"/>
                  </a:schemeClr>
                </a:solidFill>
              </a:rPr>
              <a:t>NOTE: adding .</a:t>
            </a:r>
            <a:r>
              <a:rPr lang="en-CA" sz="1100" b="1" dirty="0" err="1" smtClean="0">
                <a:solidFill>
                  <a:schemeClr val="accent6">
                    <a:lumMod val="75000"/>
                  </a:schemeClr>
                </a:solidFill>
              </a:rPr>
              <a:t>keep_all</a:t>
            </a:r>
            <a:r>
              <a:rPr lang="en-CA" sz="1100" b="1" dirty="0" smtClean="0">
                <a:solidFill>
                  <a:schemeClr val="accent6">
                    <a:lumMod val="75000"/>
                  </a:schemeClr>
                </a:solidFill>
              </a:rPr>
              <a:t> = TRUE will retain all columns in your dataset</a:t>
            </a:r>
            <a:endParaRPr lang="en-CA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233797" y="5148380"/>
            <a:ext cx="626302" cy="6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29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01" y="2628595"/>
            <a:ext cx="7904163" cy="684213"/>
          </a:xfrm>
        </p:spPr>
        <p:txBody>
          <a:bodyPr/>
          <a:lstStyle/>
          <a:p>
            <a:pPr algn="ctr"/>
            <a:r>
              <a:rPr lang="en-CA" sz="4000" b="1" dirty="0" smtClean="0"/>
              <a:t>Working with dates</a:t>
            </a: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185936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Working with dates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461600" y="1443380"/>
            <a:ext cx="82382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Dates are often stored as date time in R and are formally referred to as </a:t>
            </a:r>
            <a:r>
              <a:rPr lang="en-CA" sz="2800" i="1" dirty="0" err="1" smtClean="0">
                <a:solidFill>
                  <a:schemeClr val="tx2"/>
                </a:solidFill>
              </a:rPr>
              <a:t>POSIXt</a:t>
            </a:r>
            <a:r>
              <a:rPr lang="en-CA" sz="2800" i="1" dirty="0" smtClean="0">
                <a:solidFill>
                  <a:schemeClr val="tx2"/>
                </a:solidFill>
              </a:rPr>
              <a:t>, </a:t>
            </a:r>
            <a:r>
              <a:rPr lang="en-CA" sz="2800" i="1" dirty="0" err="1" smtClean="0">
                <a:solidFill>
                  <a:schemeClr val="tx2"/>
                </a:solidFill>
              </a:rPr>
              <a:t>POSIXct</a:t>
            </a:r>
            <a:r>
              <a:rPr lang="en-CA" sz="2800" i="1" dirty="0" smtClean="0">
                <a:solidFill>
                  <a:schemeClr val="tx2"/>
                </a:solidFill>
              </a:rPr>
              <a:t> </a:t>
            </a:r>
            <a:r>
              <a:rPr lang="en-CA" sz="2800" dirty="0" smtClean="0">
                <a:solidFill>
                  <a:schemeClr val="tx2"/>
                </a:solidFill>
              </a:rPr>
              <a:t>and/or </a:t>
            </a:r>
            <a:r>
              <a:rPr lang="en-CA" sz="2800" i="1" dirty="0" err="1" smtClean="0">
                <a:solidFill>
                  <a:schemeClr val="tx2"/>
                </a:solidFill>
              </a:rPr>
              <a:t>POSIXlt</a:t>
            </a:r>
            <a:r>
              <a:rPr lang="en-CA" sz="2800" i="1" dirty="0" smtClean="0">
                <a:solidFill>
                  <a:schemeClr val="tx2"/>
                </a:solidFill>
              </a:rPr>
              <a:t> </a:t>
            </a:r>
            <a:r>
              <a:rPr lang="en-CA" sz="2800" dirty="0" smtClean="0">
                <a:solidFill>
                  <a:schemeClr val="tx2"/>
                </a:solidFill>
              </a:rPr>
              <a:t>classes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You can check the class of a variable by viewing it in the ‘Environment’ pane or by using the base R function </a:t>
            </a:r>
            <a:r>
              <a:rPr lang="en-CA" sz="2800" i="1" dirty="0" smtClean="0">
                <a:solidFill>
                  <a:schemeClr val="tx2"/>
                </a:solidFill>
              </a:rPr>
              <a:t>class()</a:t>
            </a:r>
            <a:endParaRPr lang="en-CA" sz="2800" i="1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1776" y="5062857"/>
            <a:ext cx="5571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/>
              <a:t>class(</a:t>
            </a:r>
            <a:r>
              <a:rPr lang="en-CA" sz="3200" dirty="0" err="1" smtClean="0"/>
              <a:t>linelist_clean$onset_date</a:t>
            </a:r>
            <a:r>
              <a:rPr lang="en-CA" sz="3200" dirty="0" smtClean="0"/>
              <a:t>)</a:t>
            </a:r>
            <a:endParaRPr lang="en-CA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54451" y="5906532"/>
            <a:ext cx="125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d</a:t>
            </a:r>
            <a:r>
              <a:rPr lang="en-CA" dirty="0" smtClean="0">
                <a:solidFill>
                  <a:schemeClr val="accent3"/>
                </a:solidFill>
              </a:rPr>
              <a:t>ata frame</a:t>
            </a:r>
            <a:endParaRPr lang="en-CA" dirty="0">
              <a:solidFill>
                <a:schemeClr val="accent3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81707" y="5647632"/>
            <a:ext cx="0" cy="25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30798" y="5924569"/>
            <a:ext cx="125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accent3"/>
                </a:solidFill>
              </a:rPr>
              <a:t>variable</a:t>
            </a:r>
            <a:endParaRPr lang="en-CA" dirty="0">
              <a:solidFill>
                <a:schemeClr val="accent3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229815" y="5660181"/>
            <a:ext cx="0" cy="25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79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14" y="358140"/>
            <a:ext cx="6949632" cy="59778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5914" y="1945123"/>
            <a:ext cx="2847975" cy="180858"/>
          </a:xfrm>
          <a:prstGeom prst="rect">
            <a:avLst/>
          </a:prstGeom>
          <a:noFill/>
          <a:ln w="28575">
            <a:solidFill>
              <a:srgbClr val="E12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1105914" y="4627363"/>
            <a:ext cx="2847975" cy="180858"/>
          </a:xfrm>
          <a:prstGeom prst="rect">
            <a:avLst/>
          </a:prstGeom>
          <a:noFill/>
          <a:ln w="28575">
            <a:solidFill>
              <a:srgbClr val="E12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4739640" y="853440"/>
            <a:ext cx="2781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solidFill>
                  <a:schemeClr val="tx2">
                    <a:lumMod val="25000"/>
                    <a:lumOff val="75000"/>
                  </a:schemeClr>
                </a:solidFill>
              </a:rPr>
              <a:t>You can also use the </a:t>
            </a:r>
            <a:r>
              <a:rPr lang="en-CA" i="1" dirty="0" smtClean="0">
                <a:solidFill>
                  <a:schemeClr val="tx2">
                    <a:lumMod val="25000"/>
                    <a:lumOff val="75000"/>
                  </a:schemeClr>
                </a:solidFill>
              </a:rPr>
              <a:t>skim() </a:t>
            </a:r>
            <a:r>
              <a:rPr lang="en-CA" dirty="0" smtClean="0">
                <a:solidFill>
                  <a:schemeClr val="tx2">
                    <a:lumMod val="25000"/>
                    <a:lumOff val="75000"/>
                  </a:schemeClr>
                </a:solidFill>
              </a:rPr>
              <a:t>function learned in last week’s session</a:t>
            </a:r>
          </a:p>
          <a:p>
            <a:endParaRPr lang="en-CA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r>
              <a:rPr lang="en-CA" dirty="0">
                <a:solidFill>
                  <a:schemeClr val="tx2">
                    <a:lumMod val="25000"/>
                    <a:lumOff val="75000"/>
                  </a:schemeClr>
                </a:solidFill>
              </a:rPr>
              <a:t>s</a:t>
            </a:r>
            <a:r>
              <a:rPr lang="en-CA" dirty="0" smtClean="0">
                <a:solidFill>
                  <a:schemeClr val="tx2">
                    <a:lumMod val="25000"/>
                    <a:lumOff val="75000"/>
                  </a:schemeClr>
                </a:solidFill>
              </a:rPr>
              <a:t>kim(</a:t>
            </a:r>
            <a:r>
              <a:rPr lang="en-CA" dirty="0" err="1" smtClean="0">
                <a:solidFill>
                  <a:schemeClr val="tx2">
                    <a:lumMod val="25000"/>
                    <a:lumOff val="75000"/>
                  </a:schemeClr>
                </a:solidFill>
              </a:rPr>
              <a:t>linelist_clean</a:t>
            </a:r>
            <a:r>
              <a:rPr lang="en-CA" dirty="0" smtClean="0">
                <a:solidFill>
                  <a:schemeClr val="tx2">
                    <a:lumMod val="25000"/>
                    <a:lumOff val="75000"/>
                  </a:schemeClr>
                </a:solidFill>
              </a:rPr>
              <a:t>)</a:t>
            </a:r>
            <a:endParaRPr lang="en-CA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55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Working with dates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461600" y="1687220"/>
            <a:ext cx="82382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To convert a variable to a Date class, we can use the standard base R function </a:t>
            </a:r>
            <a:r>
              <a:rPr lang="en-CA" sz="2800" i="1" dirty="0" err="1" smtClean="0">
                <a:solidFill>
                  <a:schemeClr val="tx2"/>
                </a:solidFill>
              </a:rPr>
              <a:t>as.Date</a:t>
            </a:r>
            <a:r>
              <a:rPr lang="en-CA" sz="2800" i="1" dirty="0" smtClean="0">
                <a:solidFill>
                  <a:schemeClr val="tx2"/>
                </a:solidFill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i="1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When converting a date, use the </a:t>
            </a:r>
            <a:r>
              <a:rPr lang="en-CA" sz="2800" i="1" dirty="0" smtClean="0">
                <a:solidFill>
                  <a:schemeClr val="tx2"/>
                </a:solidFill>
              </a:rPr>
              <a:t>format =</a:t>
            </a:r>
            <a:r>
              <a:rPr lang="en-CA" sz="2800" dirty="0" smtClean="0">
                <a:solidFill>
                  <a:schemeClr val="tx2"/>
                </a:solidFill>
              </a:rPr>
              <a:t> argument to tell R the current format of your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R will convert dates to the standard date format, YYYY-MM-DD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55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Working with dates: example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461600" y="1443380"/>
            <a:ext cx="823826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We want to convert ‘</a:t>
            </a:r>
            <a:r>
              <a:rPr lang="en-CA" sz="2800" dirty="0" err="1" smtClean="0">
                <a:solidFill>
                  <a:schemeClr val="tx2"/>
                </a:solidFill>
              </a:rPr>
              <a:t>onset_date</a:t>
            </a:r>
            <a:r>
              <a:rPr lang="en-CA" sz="2800" dirty="0" smtClean="0">
                <a:solidFill>
                  <a:schemeClr val="tx2"/>
                </a:solidFill>
              </a:rPr>
              <a:t>’ from </a:t>
            </a:r>
            <a:r>
              <a:rPr lang="en-CA" sz="2800" dirty="0" err="1" smtClean="0">
                <a:solidFill>
                  <a:schemeClr val="tx2"/>
                </a:solidFill>
              </a:rPr>
              <a:t>POSIXct</a:t>
            </a:r>
            <a:r>
              <a:rPr lang="en-CA" sz="2800" dirty="0" smtClean="0">
                <a:solidFill>
                  <a:schemeClr val="tx2"/>
                </a:solidFill>
              </a:rPr>
              <a:t> format to a date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err="1" smtClean="0">
                <a:solidFill>
                  <a:schemeClr val="tx2"/>
                </a:solidFill>
              </a:rPr>
              <a:t>on</a:t>
            </a:r>
            <a:r>
              <a:rPr lang="en-CA" sz="2800" dirty="0" err="1" smtClean="0">
                <a:solidFill>
                  <a:schemeClr val="accent3"/>
                </a:solidFill>
              </a:rPr>
              <a:t>set_date</a:t>
            </a:r>
            <a:r>
              <a:rPr lang="en-CA" sz="2800" dirty="0" smtClean="0">
                <a:solidFill>
                  <a:schemeClr val="accent3"/>
                </a:solidFill>
              </a:rPr>
              <a:t> </a:t>
            </a:r>
            <a:r>
              <a:rPr lang="en-CA" sz="2800" dirty="0">
                <a:solidFill>
                  <a:schemeClr val="accent3"/>
                </a:solidFill>
              </a:rPr>
              <a:t>is currently formatted as: </a:t>
            </a:r>
            <a:r>
              <a:rPr lang="en-CA" sz="2800" dirty="0" smtClean="0">
                <a:solidFill>
                  <a:schemeClr val="accent3"/>
                </a:solidFill>
              </a:rPr>
              <a:t>YYYY-MM-DD, so we would write: </a:t>
            </a:r>
            <a:endParaRPr lang="en-CA" sz="2800" dirty="0">
              <a:solidFill>
                <a:schemeClr val="accent3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3718" y="3724796"/>
            <a:ext cx="80423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err="1" smtClean="0"/>
              <a:t>linelist_clean</a:t>
            </a:r>
            <a:r>
              <a:rPr lang="en-CA" sz="3200" dirty="0" smtClean="0"/>
              <a:t> &lt;- </a:t>
            </a:r>
            <a:r>
              <a:rPr lang="en-CA" sz="3200" dirty="0" err="1" smtClean="0"/>
              <a:t>linelist_clean</a:t>
            </a:r>
            <a:r>
              <a:rPr lang="en-CA" sz="3200" dirty="0" smtClean="0"/>
              <a:t> %&gt;%</a:t>
            </a:r>
          </a:p>
          <a:p>
            <a:r>
              <a:rPr lang="en-CA" sz="3200" dirty="0"/>
              <a:t> </a:t>
            </a:r>
            <a:r>
              <a:rPr lang="en-CA" sz="3200" dirty="0" smtClean="0"/>
              <a:t>   mutate(</a:t>
            </a:r>
            <a:r>
              <a:rPr lang="en-CA" sz="3200" dirty="0" err="1" smtClean="0"/>
              <a:t>onset_date</a:t>
            </a:r>
            <a:r>
              <a:rPr lang="en-CA" sz="3200" dirty="0" smtClean="0"/>
              <a:t> = </a:t>
            </a:r>
            <a:r>
              <a:rPr lang="en-CA" sz="3200" dirty="0" err="1" smtClean="0"/>
              <a:t>as.Date</a:t>
            </a:r>
            <a:r>
              <a:rPr lang="en-CA" sz="3200" dirty="0" smtClean="0"/>
              <a:t>(</a:t>
            </a:r>
            <a:r>
              <a:rPr lang="en-CA" sz="3200" dirty="0" err="1" smtClean="0"/>
              <a:t>onset_date</a:t>
            </a:r>
            <a:r>
              <a:rPr lang="en-CA" sz="3200" dirty="0" smtClean="0"/>
              <a:t>, format = “%Y-%m-%d”))</a:t>
            </a:r>
            <a:endParaRPr lang="en-CA" sz="3200" dirty="0"/>
          </a:p>
        </p:txBody>
      </p:sp>
      <p:sp>
        <p:nvSpPr>
          <p:cNvPr id="8" name="Rectangle 7"/>
          <p:cNvSpPr/>
          <p:nvPr/>
        </p:nvSpPr>
        <p:spPr>
          <a:xfrm>
            <a:off x="517366" y="5569920"/>
            <a:ext cx="8475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solidFill>
                  <a:schemeClr val="tx2"/>
                </a:solidFill>
              </a:rPr>
              <a:t>Tip: When </a:t>
            </a:r>
            <a:r>
              <a:rPr lang="en-CA" dirty="0">
                <a:solidFill>
                  <a:schemeClr val="tx2"/>
                </a:solidFill>
              </a:rPr>
              <a:t>using the </a:t>
            </a:r>
            <a:r>
              <a:rPr lang="en-CA" i="1" dirty="0">
                <a:solidFill>
                  <a:schemeClr val="tx2"/>
                </a:solidFill>
              </a:rPr>
              <a:t>format = </a:t>
            </a:r>
            <a:r>
              <a:rPr lang="en-CA" dirty="0">
                <a:solidFill>
                  <a:schemeClr val="tx2"/>
                </a:solidFill>
              </a:rPr>
              <a:t>argument, be sure to use the correct date-part separator (</a:t>
            </a:r>
            <a:r>
              <a:rPr lang="en-CA" dirty="0" err="1">
                <a:solidFill>
                  <a:schemeClr val="tx2"/>
                </a:solidFill>
              </a:rPr>
              <a:t>eg</a:t>
            </a:r>
            <a:r>
              <a:rPr lang="en-CA" dirty="0">
                <a:solidFill>
                  <a:schemeClr val="tx2"/>
                </a:solidFill>
              </a:rPr>
              <a:t>. /, -, or space) that is used in your </a:t>
            </a:r>
            <a:r>
              <a:rPr lang="en-CA" i="1" dirty="0">
                <a:solidFill>
                  <a:schemeClr val="tx2"/>
                </a:solidFill>
              </a:rPr>
              <a:t>current date </a:t>
            </a:r>
            <a:r>
              <a:rPr lang="en-CA" dirty="0">
                <a:solidFill>
                  <a:schemeClr val="tx2"/>
                </a:solidFill>
              </a:rPr>
              <a:t>format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063240" y="5114478"/>
            <a:ext cx="0" cy="451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802380" y="5114478"/>
            <a:ext cx="0" cy="451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1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Working with dates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" y="1312545"/>
            <a:ext cx="7151370" cy="43112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54328" y="5962412"/>
            <a:ext cx="8652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/>
              <a:t>For more information on date conversion, run </a:t>
            </a:r>
            <a:r>
              <a:rPr lang="en-CA" sz="2000" i="1" dirty="0" smtClean="0"/>
              <a:t>?</a:t>
            </a:r>
            <a:r>
              <a:rPr lang="en-CA" sz="2000" i="1" dirty="0" err="1" smtClean="0"/>
              <a:t>strptime</a:t>
            </a:r>
            <a:r>
              <a:rPr lang="en-CA" sz="2000" i="1" dirty="0" smtClean="0"/>
              <a:t> </a:t>
            </a:r>
            <a:r>
              <a:rPr lang="en-CA" sz="2000" dirty="0" smtClean="0"/>
              <a:t>in the </a:t>
            </a:r>
            <a:r>
              <a:rPr lang="en-CA" sz="2000" dirty="0" err="1" smtClean="0"/>
              <a:t>RStudio</a:t>
            </a:r>
            <a:r>
              <a:rPr lang="en-CA" sz="2000" dirty="0" smtClean="0"/>
              <a:t> console</a:t>
            </a:r>
            <a:endParaRPr lang="en-CA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159975" y="5346800"/>
            <a:ext cx="17267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>
                <a:solidFill>
                  <a:schemeClr val="bg1">
                    <a:lumMod val="50000"/>
                  </a:schemeClr>
                </a:solidFill>
              </a:rPr>
              <a:t>Source: Epi R Handbook</a:t>
            </a:r>
            <a:endParaRPr lang="en-CA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Working with dates: </a:t>
            </a:r>
            <a:r>
              <a:rPr lang="en-CA" dirty="0" err="1" smtClean="0"/>
              <a:t>lubridate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461600" y="1687220"/>
            <a:ext cx="823826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We can also use the </a:t>
            </a:r>
            <a:r>
              <a:rPr lang="en-CA" sz="2800" i="1" dirty="0" err="1" smtClean="0">
                <a:solidFill>
                  <a:schemeClr val="tx2"/>
                </a:solidFill>
              </a:rPr>
              <a:t>lubridate</a:t>
            </a:r>
            <a:r>
              <a:rPr lang="en-CA" sz="2800" dirty="0" smtClean="0">
                <a:solidFill>
                  <a:schemeClr val="tx2"/>
                </a:solidFill>
              </a:rPr>
              <a:t> package (from </a:t>
            </a:r>
            <a:r>
              <a:rPr lang="en-CA" sz="2800" i="1" dirty="0" err="1" smtClean="0">
                <a:solidFill>
                  <a:schemeClr val="tx2"/>
                </a:solidFill>
              </a:rPr>
              <a:t>tidyverse</a:t>
            </a:r>
            <a:r>
              <a:rPr lang="en-CA" sz="2800" dirty="0" smtClean="0">
                <a:solidFill>
                  <a:schemeClr val="tx2"/>
                </a:solidFill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i="1" dirty="0" err="1" smtClean="0">
                <a:solidFill>
                  <a:schemeClr val="tx2"/>
                </a:solidFill>
              </a:rPr>
              <a:t>lubridate</a:t>
            </a:r>
            <a:r>
              <a:rPr lang="en-CA" sz="2800" dirty="0" smtClean="0">
                <a:solidFill>
                  <a:schemeClr val="tx2"/>
                </a:solidFill>
              </a:rPr>
              <a:t> was designed to make working with dates more simple than the base R function </a:t>
            </a:r>
            <a:r>
              <a:rPr lang="en-CA" sz="2800" i="1" dirty="0" err="1" smtClean="0">
                <a:solidFill>
                  <a:schemeClr val="tx2"/>
                </a:solidFill>
              </a:rPr>
              <a:t>as.Date</a:t>
            </a:r>
            <a:r>
              <a:rPr lang="en-CA" sz="2800" i="1" dirty="0" smtClean="0">
                <a:solidFill>
                  <a:schemeClr val="tx2"/>
                </a:solidFill>
              </a:rPr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i="1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Add </a:t>
            </a:r>
            <a:r>
              <a:rPr lang="en-CA" sz="2800" i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lubridate</a:t>
            </a:r>
            <a:r>
              <a:rPr lang="en-CA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to the top of your script (as part of the </a:t>
            </a:r>
            <a:r>
              <a:rPr lang="en-CA" sz="28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pacman</a:t>
            </a:r>
            <a:r>
              <a:rPr lang="en-CA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::</a:t>
            </a:r>
            <a:r>
              <a:rPr lang="en-CA" sz="28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p_load</a:t>
            </a:r>
            <a:r>
              <a:rPr lang="en-CA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command) and re-run the </a:t>
            </a:r>
            <a:r>
              <a:rPr lang="en-CA" sz="28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pacman</a:t>
            </a:r>
            <a:r>
              <a:rPr lang="en-CA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::</a:t>
            </a:r>
            <a:r>
              <a:rPr lang="en-CA" sz="28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p_load</a:t>
            </a:r>
            <a:r>
              <a:rPr lang="en-CA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command to install and load </a:t>
            </a:r>
            <a:r>
              <a:rPr lang="en-CA" sz="2800" i="1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lubridate</a:t>
            </a:r>
            <a:r>
              <a:rPr lang="en-CA" sz="28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CA" sz="28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(see next slide for example)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45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Working with dates: </a:t>
            </a:r>
            <a:r>
              <a:rPr lang="en-CA" dirty="0" err="1" smtClean="0"/>
              <a:t>lubridate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831657"/>
            <a:ext cx="7705725" cy="3590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95474" y="4779763"/>
            <a:ext cx="4319526" cy="180858"/>
          </a:xfrm>
          <a:prstGeom prst="rect">
            <a:avLst/>
          </a:prstGeom>
          <a:noFill/>
          <a:ln w="28575">
            <a:solidFill>
              <a:srgbClr val="E12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763577" y="4700914"/>
            <a:ext cx="2522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 smtClean="0">
                <a:solidFill>
                  <a:srgbClr val="E123BD"/>
                </a:solidFill>
              </a:rPr>
              <a:t>Step #1: Add this line of code</a:t>
            </a:r>
            <a:endParaRPr lang="en-CA" sz="1400" b="1" i="1" dirty="0">
              <a:solidFill>
                <a:srgbClr val="E123B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8304" y="2602437"/>
            <a:ext cx="6517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i="1" dirty="0" smtClean="0">
                <a:solidFill>
                  <a:srgbClr val="30DC4D"/>
                </a:solidFill>
              </a:rPr>
              <a:t>Step #2: Run from here to the bottom of your </a:t>
            </a:r>
            <a:r>
              <a:rPr lang="en-CA" sz="1400" b="1" i="1" dirty="0" err="1" smtClean="0">
                <a:solidFill>
                  <a:srgbClr val="30DC4D"/>
                </a:solidFill>
              </a:rPr>
              <a:t>pacman</a:t>
            </a:r>
            <a:r>
              <a:rPr lang="en-CA" sz="1400" b="1" i="1" dirty="0" smtClean="0">
                <a:solidFill>
                  <a:srgbClr val="30DC4D"/>
                </a:solidFill>
              </a:rPr>
              <a:t> code (line 22 in this example):</a:t>
            </a:r>
            <a:endParaRPr lang="en-CA" sz="1400" b="1" i="1" dirty="0">
              <a:solidFill>
                <a:srgbClr val="30DC4D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773430" y="2880360"/>
            <a:ext cx="171450" cy="2247900"/>
          </a:xfrm>
          <a:prstGeom prst="leftBrace">
            <a:avLst>
              <a:gd name="adj1" fmla="val 24333"/>
              <a:gd name="adj2" fmla="val 50000"/>
            </a:avLst>
          </a:prstGeom>
          <a:ln w="19050">
            <a:solidFill>
              <a:srgbClr val="30DC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94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4" y="798713"/>
            <a:ext cx="8863766" cy="519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85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71" y="509707"/>
            <a:ext cx="7971316" cy="684213"/>
          </a:xfrm>
        </p:spPr>
        <p:txBody>
          <a:bodyPr/>
          <a:lstStyle/>
          <a:p>
            <a:r>
              <a:rPr lang="en-CA" dirty="0" smtClean="0"/>
              <a:t>Working with dates: </a:t>
            </a:r>
            <a:r>
              <a:rPr lang="en-CA" dirty="0" err="1" smtClean="0"/>
              <a:t>lubridate</a:t>
            </a:r>
            <a:r>
              <a:rPr lang="en-CA" dirty="0" smtClean="0"/>
              <a:t> example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461599" y="1994476"/>
            <a:ext cx="823826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We want to convert ‘</a:t>
            </a:r>
            <a:r>
              <a:rPr lang="en-CA" sz="2800" dirty="0" err="1" smtClean="0">
                <a:solidFill>
                  <a:schemeClr val="tx2"/>
                </a:solidFill>
              </a:rPr>
              <a:t>episode_date</a:t>
            </a:r>
            <a:r>
              <a:rPr lang="en-CA" sz="2800" dirty="0" smtClean="0">
                <a:solidFill>
                  <a:schemeClr val="tx2"/>
                </a:solidFill>
              </a:rPr>
              <a:t>’ from </a:t>
            </a:r>
            <a:r>
              <a:rPr lang="en-CA" sz="2800" dirty="0" err="1" smtClean="0">
                <a:solidFill>
                  <a:schemeClr val="tx2"/>
                </a:solidFill>
              </a:rPr>
              <a:t>POSIXct</a:t>
            </a:r>
            <a:r>
              <a:rPr lang="en-CA" sz="2800" dirty="0" smtClean="0">
                <a:solidFill>
                  <a:schemeClr val="tx2"/>
                </a:solidFill>
              </a:rPr>
              <a:t> format to a date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err="1" smtClean="0">
                <a:solidFill>
                  <a:schemeClr val="tx2"/>
                </a:solidFill>
              </a:rPr>
              <a:t>episode</a:t>
            </a:r>
            <a:r>
              <a:rPr lang="en-CA" sz="2800" dirty="0" err="1" smtClean="0">
                <a:solidFill>
                  <a:schemeClr val="accent3"/>
                </a:solidFill>
              </a:rPr>
              <a:t>_date</a:t>
            </a:r>
            <a:r>
              <a:rPr lang="en-CA" sz="2800" dirty="0" smtClean="0">
                <a:solidFill>
                  <a:schemeClr val="accent3"/>
                </a:solidFill>
              </a:rPr>
              <a:t> </a:t>
            </a:r>
            <a:r>
              <a:rPr lang="en-CA" sz="2800" dirty="0">
                <a:solidFill>
                  <a:schemeClr val="accent3"/>
                </a:solidFill>
              </a:rPr>
              <a:t>is currently formatted as: </a:t>
            </a:r>
            <a:r>
              <a:rPr lang="en-CA" sz="2800" dirty="0" smtClean="0">
                <a:solidFill>
                  <a:schemeClr val="accent3"/>
                </a:solidFill>
              </a:rPr>
              <a:t>YYYY-MM-DD, so we would write: </a:t>
            </a:r>
            <a:endParaRPr lang="en-CA" sz="2800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3718" y="4377318"/>
            <a:ext cx="80423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err="1" smtClean="0"/>
              <a:t>linelist_clean</a:t>
            </a:r>
            <a:r>
              <a:rPr lang="en-CA" sz="3200" dirty="0" smtClean="0"/>
              <a:t> &lt;- </a:t>
            </a:r>
            <a:r>
              <a:rPr lang="en-CA" sz="3200" dirty="0" err="1" smtClean="0"/>
              <a:t>linelist_clean</a:t>
            </a:r>
            <a:r>
              <a:rPr lang="en-CA" sz="3200" dirty="0" smtClean="0"/>
              <a:t> %&gt;%</a:t>
            </a:r>
          </a:p>
          <a:p>
            <a:r>
              <a:rPr lang="en-CA" sz="3200" dirty="0"/>
              <a:t> </a:t>
            </a:r>
            <a:r>
              <a:rPr lang="en-CA" sz="3200" dirty="0" smtClean="0"/>
              <a:t>   mutate(</a:t>
            </a:r>
            <a:r>
              <a:rPr lang="en-CA" sz="3200" dirty="0" err="1" smtClean="0"/>
              <a:t>episode_date</a:t>
            </a:r>
            <a:r>
              <a:rPr lang="en-CA" sz="3200" dirty="0" smtClean="0"/>
              <a:t> = </a:t>
            </a:r>
            <a:r>
              <a:rPr lang="en-CA" sz="3200" dirty="0" err="1" smtClean="0"/>
              <a:t>ymd</a:t>
            </a:r>
            <a:r>
              <a:rPr lang="en-CA" sz="3200" dirty="0" smtClean="0"/>
              <a:t>(</a:t>
            </a:r>
            <a:r>
              <a:rPr lang="en-CA" sz="3200" dirty="0" err="1" smtClean="0"/>
              <a:t>episode_date</a:t>
            </a:r>
            <a:r>
              <a:rPr lang="en-CA" sz="3200" dirty="0" smtClean="0"/>
              <a:t>))</a:t>
            </a:r>
            <a:endParaRPr lang="en-CA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61599" y="5962412"/>
            <a:ext cx="8652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 smtClean="0">
                <a:solidFill>
                  <a:srgbClr val="7030A0"/>
                </a:solidFill>
              </a:rPr>
              <a:t>If our variable was in MM-DD-YYYY format, we would write </a:t>
            </a:r>
            <a:r>
              <a:rPr lang="en-CA" sz="2000" i="1" dirty="0" err="1" smtClean="0">
                <a:solidFill>
                  <a:srgbClr val="7030A0"/>
                </a:solidFill>
              </a:rPr>
              <a:t>mdy</a:t>
            </a:r>
            <a:r>
              <a:rPr lang="en-CA" sz="2000" dirty="0" smtClean="0">
                <a:solidFill>
                  <a:srgbClr val="7030A0"/>
                </a:solidFill>
              </a:rPr>
              <a:t> here instead</a:t>
            </a:r>
            <a:endParaRPr lang="en-CA" sz="2000" dirty="0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63540" y="5448300"/>
            <a:ext cx="0" cy="51411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6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71" y="509707"/>
            <a:ext cx="7971316" cy="684213"/>
          </a:xfrm>
        </p:spPr>
        <p:txBody>
          <a:bodyPr/>
          <a:lstStyle/>
          <a:p>
            <a:r>
              <a:rPr lang="en-CA" dirty="0" smtClean="0"/>
              <a:t>Working with dates: </a:t>
            </a:r>
            <a:r>
              <a:rPr lang="en-CA" dirty="0" err="1" smtClean="0"/>
              <a:t>lubridate</a:t>
            </a:r>
            <a:r>
              <a:rPr lang="en-CA" dirty="0" smtClean="0"/>
              <a:t> example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595071" y="1690562"/>
            <a:ext cx="82382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If you use the wrong date format, you will get a warning message and your resulting date variable data will be NA</a:t>
            </a:r>
            <a:endParaRPr lang="en-CA" sz="280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541" y="3252566"/>
            <a:ext cx="5286375" cy="88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665" y="4350067"/>
            <a:ext cx="4810125" cy="1419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215" y="6056947"/>
            <a:ext cx="46005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5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873" y="2593870"/>
            <a:ext cx="7904163" cy="684213"/>
          </a:xfrm>
        </p:spPr>
        <p:txBody>
          <a:bodyPr/>
          <a:lstStyle/>
          <a:p>
            <a:pPr algn="ctr"/>
            <a:r>
              <a:rPr lang="en-CA" sz="4000" b="1" dirty="0" smtClean="0"/>
              <a:t>Filtering data</a:t>
            </a: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201939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Filtering data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461600" y="1443380"/>
            <a:ext cx="82382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tx2"/>
                </a:solidFill>
              </a:rPr>
              <a:t>We can use the </a:t>
            </a:r>
            <a:r>
              <a:rPr lang="en-CA" sz="2800" i="1" dirty="0" smtClean="0">
                <a:solidFill>
                  <a:schemeClr val="tx2"/>
                </a:solidFill>
              </a:rPr>
              <a:t>filter()</a:t>
            </a:r>
            <a:r>
              <a:rPr lang="en-CA" sz="2800" dirty="0" smtClean="0">
                <a:solidFill>
                  <a:schemeClr val="tx2"/>
                </a:solidFill>
              </a:rPr>
              <a:t> function </a:t>
            </a:r>
            <a:r>
              <a:rPr lang="en-CA" sz="2800" dirty="0">
                <a:solidFill>
                  <a:schemeClr val="tx2"/>
                </a:solidFill>
              </a:rPr>
              <a:t>from the `</a:t>
            </a:r>
            <a:r>
              <a:rPr lang="en-CA" sz="2800" dirty="0" err="1">
                <a:solidFill>
                  <a:schemeClr val="tx2"/>
                </a:solidFill>
              </a:rPr>
              <a:t>dplyr</a:t>
            </a:r>
            <a:r>
              <a:rPr lang="en-CA" sz="2800" dirty="0">
                <a:solidFill>
                  <a:schemeClr val="tx2"/>
                </a:solidFill>
              </a:rPr>
              <a:t>` package to </a:t>
            </a:r>
            <a:r>
              <a:rPr lang="en-CA" sz="2800" dirty="0" smtClean="0">
                <a:solidFill>
                  <a:schemeClr val="tx2"/>
                </a:solidFill>
              </a:rPr>
              <a:t>filter data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We use this function when we want to keep certain rows in our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Example: You want to create an object (</a:t>
            </a:r>
            <a:r>
              <a:rPr lang="en-CA" sz="2800" dirty="0" err="1" smtClean="0">
                <a:solidFill>
                  <a:schemeClr val="tx2"/>
                </a:solidFill>
              </a:rPr>
              <a:t>ie</a:t>
            </a:r>
            <a:r>
              <a:rPr lang="en-CA" sz="2800" dirty="0" smtClean="0">
                <a:solidFill>
                  <a:schemeClr val="tx2"/>
                </a:solidFill>
              </a:rPr>
              <a:t>. data frame) that is ‘residents’ only</a:t>
            </a:r>
            <a:endParaRPr lang="en-CA" sz="28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9418" y="5206973"/>
            <a:ext cx="6815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err="1" smtClean="0"/>
              <a:t>linelist_residents</a:t>
            </a:r>
            <a:r>
              <a:rPr lang="en-CA" sz="2800" dirty="0" smtClean="0"/>
              <a:t> &lt;- </a:t>
            </a:r>
            <a:r>
              <a:rPr lang="en-CA" sz="2800" dirty="0" err="1" smtClean="0"/>
              <a:t>linelist_clean</a:t>
            </a:r>
            <a:r>
              <a:rPr lang="en-CA" sz="2800" dirty="0" smtClean="0"/>
              <a:t> %&gt;%</a:t>
            </a:r>
          </a:p>
          <a:p>
            <a:r>
              <a:rPr lang="en-CA" sz="2800" dirty="0" smtClean="0"/>
              <a:t>    filter(</a:t>
            </a:r>
            <a:r>
              <a:rPr lang="en-CA" sz="2800" dirty="0" err="1" smtClean="0"/>
              <a:t>cluster_role</a:t>
            </a:r>
            <a:r>
              <a:rPr lang="en-CA" sz="2800" dirty="0"/>
              <a:t> </a:t>
            </a:r>
            <a:r>
              <a:rPr lang="en-CA" sz="2800" dirty="0" smtClean="0"/>
              <a:t>== “Resident/patient”) 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65075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Filtering data: example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829685" y="3294324"/>
            <a:ext cx="7703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err="1" smtClean="0"/>
              <a:t>linelist_residents</a:t>
            </a:r>
            <a:r>
              <a:rPr lang="en-CA" sz="3200" dirty="0" smtClean="0"/>
              <a:t> &lt;- </a:t>
            </a:r>
            <a:r>
              <a:rPr lang="en-CA" sz="3200" dirty="0" err="1" smtClean="0"/>
              <a:t>linelist_clean</a:t>
            </a:r>
            <a:r>
              <a:rPr lang="en-CA" sz="3200" dirty="0" smtClean="0"/>
              <a:t> %&gt;%</a:t>
            </a:r>
          </a:p>
          <a:p>
            <a:r>
              <a:rPr lang="en-CA" sz="3200" dirty="0" smtClean="0"/>
              <a:t>    filter(</a:t>
            </a:r>
            <a:r>
              <a:rPr lang="en-CA" sz="3200" dirty="0" err="1" smtClean="0"/>
              <a:t>cluster_role</a:t>
            </a:r>
            <a:r>
              <a:rPr lang="en-CA" sz="3200" dirty="0"/>
              <a:t> </a:t>
            </a:r>
            <a:r>
              <a:rPr lang="en-CA" sz="3200" dirty="0" smtClean="0"/>
              <a:t>== “Resident/patient”) </a:t>
            </a:r>
            <a:endParaRPr lang="en-CA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01611" y="2027820"/>
            <a:ext cx="2050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/>
              <a:t>New data frame name</a:t>
            </a:r>
            <a:endParaRPr lang="en-CA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159067" y="2291550"/>
            <a:ext cx="2789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/>
              <a:t>AND THEN</a:t>
            </a:r>
            <a:endParaRPr lang="en-CA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29273" y="1447192"/>
            <a:ext cx="2789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/>
              <a:t>Assignment operator: we are assigning values from ‘</a:t>
            </a:r>
            <a:r>
              <a:rPr lang="en-CA" sz="2000" dirty="0" err="1" smtClean="0"/>
              <a:t>linelist_clean</a:t>
            </a:r>
            <a:r>
              <a:rPr lang="en-CA" sz="2000" dirty="0" smtClean="0"/>
              <a:t>’ to ‘</a:t>
            </a:r>
            <a:r>
              <a:rPr lang="en-CA" sz="2000" dirty="0" err="1" smtClean="0"/>
              <a:t>linelist_residents</a:t>
            </a:r>
            <a:r>
              <a:rPr lang="en-CA" sz="2000" dirty="0" smtClean="0"/>
              <a:t>’ </a:t>
            </a:r>
            <a:endParaRPr lang="en-CA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004037" y="4895235"/>
            <a:ext cx="2050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/>
              <a:t>The variable we want to filter</a:t>
            </a:r>
            <a:endParaRPr lang="en-CA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617946" y="4930160"/>
            <a:ext cx="20504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 smtClean="0"/>
              <a:t>The criteria we want to filter on</a:t>
            </a:r>
            <a:endParaRPr lang="en-CA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68582" y="2770631"/>
            <a:ext cx="646545" cy="52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054510" y="2770631"/>
            <a:ext cx="526220" cy="619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</p:cNvCxnSpPr>
          <p:nvPr/>
        </p:nvCxnSpPr>
        <p:spPr>
          <a:xfrm flipH="1">
            <a:off x="6964218" y="2691660"/>
            <a:ext cx="589540" cy="681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0"/>
          </p:cNvCxnSpPr>
          <p:nvPr/>
        </p:nvCxnSpPr>
        <p:spPr>
          <a:xfrm flipH="1" flipV="1">
            <a:off x="3029273" y="4371542"/>
            <a:ext cx="1" cy="523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493164" y="4371543"/>
            <a:ext cx="9236" cy="60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85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Filtering data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772201" y="1597436"/>
            <a:ext cx="776061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You can filter on more than one criteria by adding either of the following commands to your code: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 smtClean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&amp;: (</a:t>
            </a:r>
            <a:r>
              <a:rPr lang="en-CA" sz="2800" i="1" dirty="0" smtClean="0">
                <a:solidFill>
                  <a:schemeClr val="tx2"/>
                </a:solidFill>
              </a:rPr>
              <a:t>and</a:t>
            </a:r>
            <a:r>
              <a:rPr lang="en-CA" sz="2800" dirty="0" smtClean="0">
                <a:solidFill>
                  <a:schemeClr val="tx2"/>
                </a:solidFill>
              </a:rPr>
              <a:t>) will keep rows that meet both criteria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A" sz="2800" dirty="0" smtClean="0">
              <a:solidFill>
                <a:schemeClr val="tx2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|: (</a:t>
            </a:r>
            <a:r>
              <a:rPr lang="en-CA" sz="2800" i="1" dirty="0" smtClean="0">
                <a:solidFill>
                  <a:schemeClr val="tx2"/>
                </a:solidFill>
              </a:rPr>
              <a:t>or</a:t>
            </a:r>
            <a:r>
              <a:rPr lang="en-CA" sz="2800" dirty="0" smtClean="0">
                <a:solidFill>
                  <a:schemeClr val="tx2"/>
                </a:solidFill>
              </a:rPr>
              <a:t>) will keep rows with either criteria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76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44241"/>
            <a:ext cx="7904163" cy="684213"/>
          </a:xfrm>
        </p:spPr>
        <p:txBody>
          <a:bodyPr/>
          <a:lstStyle/>
          <a:p>
            <a:r>
              <a:rPr lang="en-CA" dirty="0" smtClean="0"/>
              <a:t>Filtering data: Example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824045" y="2235173"/>
            <a:ext cx="6815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err="1" smtClean="0"/>
              <a:t>linelist_residents_hosp</a:t>
            </a:r>
            <a:r>
              <a:rPr lang="en-CA" sz="2800" dirty="0" smtClean="0"/>
              <a:t> &lt;- </a:t>
            </a:r>
            <a:r>
              <a:rPr lang="en-CA" sz="2800" dirty="0" err="1" smtClean="0"/>
              <a:t>linelist_clean</a:t>
            </a:r>
            <a:r>
              <a:rPr lang="en-CA" sz="2800" dirty="0" smtClean="0"/>
              <a:t> %&gt;%</a:t>
            </a:r>
          </a:p>
          <a:p>
            <a:r>
              <a:rPr lang="en-CA" sz="2800" dirty="0" smtClean="0"/>
              <a:t>    filter(</a:t>
            </a:r>
            <a:r>
              <a:rPr lang="en-CA" sz="2800" dirty="0" err="1" smtClean="0"/>
              <a:t>cluster_role</a:t>
            </a:r>
            <a:r>
              <a:rPr lang="en-CA" sz="2800" dirty="0"/>
              <a:t> </a:t>
            </a:r>
            <a:r>
              <a:rPr lang="en-CA" sz="2800" dirty="0" smtClean="0"/>
              <a:t>== “Resident/patient” &amp; hospitalized == “Yes”) </a:t>
            </a:r>
            <a:endParaRPr lang="en-CA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91963" y="4564242"/>
            <a:ext cx="71885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err="1" smtClean="0"/>
              <a:t>linelist_severity</a:t>
            </a:r>
            <a:r>
              <a:rPr lang="en-CA" sz="2800" dirty="0" smtClean="0"/>
              <a:t> &lt;- </a:t>
            </a:r>
            <a:r>
              <a:rPr lang="en-CA" sz="2800" dirty="0" err="1" smtClean="0"/>
              <a:t>linelist_clean</a:t>
            </a:r>
            <a:r>
              <a:rPr lang="en-CA" sz="2800" dirty="0" smtClean="0"/>
              <a:t> %&gt;%</a:t>
            </a:r>
          </a:p>
          <a:p>
            <a:r>
              <a:rPr lang="en-CA" sz="2800" dirty="0" smtClean="0"/>
              <a:t>    filter(deceased == “Yes” | hospitalized == “Yes”) </a:t>
            </a:r>
            <a:endParaRPr lang="en-CA" sz="2800" dirty="0"/>
          </a:p>
        </p:txBody>
      </p:sp>
      <p:sp>
        <p:nvSpPr>
          <p:cNvPr id="6" name="Rectangle 5"/>
          <p:cNvSpPr/>
          <p:nvPr/>
        </p:nvSpPr>
        <p:spPr>
          <a:xfrm>
            <a:off x="772201" y="1523610"/>
            <a:ext cx="7760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Example using &amp; </a:t>
            </a:r>
            <a:r>
              <a:rPr lang="en-CA" sz="2800" i="1" dirty="0" smtClean="0">
                <a:solidFill>
                  <a:schemeClr val="tx2"/>
                </a:solidFill>
              </a:rPr>
              <a:t>(and):</a:t>
            </a:r>
            <a:endParaRPr lang="en-CA" sz="2800" i="1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9947" y="3981888"/>
            <a:ext cx="7760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 smtClean="0">
                <a:solidFill>
                  <a:schemeClr val="tx2"/>
                </a:solidFill>
              </a:rPr>
              <a:t>Example using | </a:t>
            </a:r>
            <a:r>
              <a:rPr lang="en-CA" sz="2800" i="1" dirty="0" smtClean="0">
                <a:solidFill>
                  <a:schemeClr val="tx2"/>
                </a:solidFill>
              </a:rPr>
              <a:t>(or):</a:t>
            </a:r>
            <a:endParaRPr lang="en-CA" sz="2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6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hapter 7 dplyr | 381M Course Tutoria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72" y="810229"/>
            <a:ext cx="8867826" cy="489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45003" y="5816918"/>
            <a:ext cx="33989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00" dirty="0" smtClean="0">
                <a:solidFill>
                  <a:schemeClr val="bg1">
                    <a:lumMod val="50000"/>
                  </a:schemeClr>
                </a:solidFill>
              </a:rPr>
              <a:t>Image from: https</a:t>
            </a:r>
            <a:r>
              <a:rPr lang="en-CA" sz="1000" dirty="0">
                <a:solidFill>
                  <a:schemeClr val="bg1">
                    <a:lumMod val="50000"/>
                  </a:schemeClr>
                </a:solidFill>
              </a:rPr>
              <a:t>://allisonhorst.com/r-packages-functions</a:t>
            </a:r>
          </a:p>
        </p:txBody>
      </p:sp>
    </p:spTree>
    <p:extLst>
      <p:ext uri="{BB962C8B-B14F-4D97-AF65-F5344CB8AC3E}">
        <p14:creationId xmlns:p14="http://schemas.microsoft.com/office/powerpoint/2010/main" val="3743849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01" y="2628595"/>
            <a:ext cx="7904163" cy="684213"/>
          </a:xfrm>
        </p:spPr>
        <p:txBody>
          <a:bodyPr/>
          <a:lstStyle/>
          <a:p>
            <a:pPr algn="ctr"/>
            <a:r>
              <a:rPr lang="en-CA" sz="4000" b="1" dirty="0" smtClean="0"/>
              <a:t>Using </a:t>
            </a:r>
            <a:r>
              <a:rPr lang="en-CA" sz="4000" b="1" i="1" dirty="0" smtClean="0"/>
              <a:t>ggplot2</a:t>
            </a:r>
            <a:r>
              <a:rPr lang="en-CA" sz="4000" b="1" dirty="0" smtClean="0"/>
              <a:t> to create an epidemiological (epi) curve</a:t>
            </a: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146636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49" y="365121"/>
            <a:ext cx="7904163" cy="684213"/>
          </a:xfrm>
        </p:spPr>
        <p:txBody>
          <a:bodyPr/>
          <a:lstStyle/>
          <a:p>
            <a:r>
              <a:rPr lang="en-CA" dirty="0" smtClean="0"/>
              <a:t>Introduction to ggplot2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509" y="1533533"/>
            <a:ext cx="4872991" cy="40995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i="1" dirty="0" smtClean="0"/>
              <a:t>ggplot2</a:t>
            </a:r>
            <a:r>
              <a:rPr lang="en-CA" dirty="0" smtClean="0"/>
              <a:t> is one of the core packages within the </a:t>
            </a:r>
            <a:r>
              <a:rPr lang="en-CA" i="1" dirty="0" err="1" smtClean="0"/>
              <a:t>tidyverse</a:t>
            </a:r>
            <a:r>
              <a:rPr lang="en-CA" dirty="0" smtClean="0"/>
              <a:t> package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It uses aesthetic mapping, layers, scales and faceting to create highly customized visualizations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/>
              <a:t>If you are trying to create a visual using ggplot2 and are feeling overwhelmed, start with a basic chart then add on layers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 smtClean="0"/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90" y="1017270"/>
            <a:ext cx="2258111" cy="51320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03520" y="6253162"/>
            <a:ext cx="421386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 smtClean="0">
                <a:solidFill>
                  <a:schemeClr val="bg1">
                    <a:lumMod val="50000"/>
                  </a:schemeClr>
                </a:solidFill>
              </a:rPr>
              <a:t>Image from http</a:t>
            </a:r>
            <a:r>
              <a:rPr lang="en-CA" sz="1050" dirty="0">
                <a:solidFill>
                  <a:schemeClr val="bg1">
                    <a:lumMod val="50000"/>
                  </a:schemeClr>
                </a:solidFill>
              </a:rPr>
              <a:t>://www.cookbook-r.com/Graphs/Colors_(ggplot2)/</a:t>
            </a:r>
          </a:p>
        </p:txBody>
      </p:sp>
    </p:spTree>
    <p:extLst>
      <p:ext uri="{BB962C8B-B14F-4D97-AF65-F5344CB8AC3E}">
        <p14:creationId xmlns:p14="http://schemas.microsoft.com/office/powerpoint/2010/main" val="75947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01" y="2628595"/>
            <a:ext cx="7904163" cy="684213"/>
          </a:xfrm>
        </p:spPr>
        <p:txBody>
          <a:bodyPr/>
          <a:lstStyle/>
          <a:p>
            <a:pPr algn="ctr"/>
            <a:r>
              <a:rPr lang="en-CA" sz="4000" b="1" dirty="0" smtClean="0"/>
              <a:t>Getting set up</a:t>
            </a: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2806073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49" y="316794"/>
            <a:ext cx="7904163" cy="684213"/>
          </a:xfrm>
        </p:spPr>
        <p:txBody>
          <a:bodyPr/>
          <a:lstStyle/>
          <a:p>
            <a:r>
              <a:rPr lang="en-CA" dirty="0" smtClean="0"/>
              <a:t>Introduction to ggplot2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001007"/>
            <a:ext cx="8058151" cy="40995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Consult </a:t>
            </a:r>
            <a:r>
              <a:rPr lang="en-CA" dirty="0"/>
              <a:t>the online R community if you don’t know where to begin – odds are somebody has already created something similar to what you are trying to </a:t>
            </a:r>
            <a:r>
              <a:rPr lang="en-CA" dirty="0" smtClean="0"/>
              <a:t>create!</a:t>
            </a: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 smtClean="0"/>
          </a:p>
          <a:p>
            <a:endParaRPr lang="en-CA" dirty="0"/>
          </a:p>
        </p:txBody>
      </p:sp>
      <p:pic>
        <p:nvPicPr>
          <p:cNvPr id="1028" name="Picture 4" descr="A Comprehensive Guide on ggplot2 in R - Analytics Vidhy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546" y="2222926"/>
            <a:ext cx="5854355" cy="392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59572" y="6191664"/>
            <a:ext cx="677418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100" dirty="0" smtClean="0">
                <a:solidFill>
                  <a:schemeClr val="bg1">
                    <a:lumMod val="50000"/>
                  </a:schemeClr>
                </a:solidFill>
              </a:rPr>
              <a:t>Image from https</a:t>
            </a:r>
            <a:r>
              <a:rPr lang="en-CA" sz="1100" dirty="0">
                <a:solidFill>
                  <a:schemeClr val="bg1">
                    <a:lumMod val="50000"/>
                  </a:schemeClr>
                </a:solidFill>
              </a:rPr>
              <a:t>://www.analyticsvidhya.com/blog/2022/03/a-comprehensive-guide-on-ggplot2-in-r/</a:t>
            </a:r>
          </a:p>
        </p:txBody>
      </p:sp>
    </p:spTree>
    <p:extLst>
      <p:ext uri="{BB962C8B-B14F-4D97-AF65-F5344CB8AC3E}">
        <p14:creationId xmlns:p14="http://schemas.microsoft.com/office/powerpoint/2010/main" val="271817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918" y="412115"/>
            <a:ext cx="7904163" cy="684213"/>
          </a:xfrm>
        </p:spPr>
        <p:txBody>
          <a:bodyPr/>
          <a:lstStyle/>
          <a:p>
            <a:r>
              <a:rPr lang="en-CA" dirty="0" smtClean="0"/>
              <a:t>Creating an epi curve using ggplot2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314" y="1656327"/>
            <a:ext cx="8463122" cy="40995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All </a:t>
            </a:r>
            <a:r>
              <a:rPr lang="en-CA" dirty="0" err="1" smtClean="0"/>
              <a:t>ggplot</a:t>
            </a:r>
            <a:r>
              <a:rPr lang="en-CA" dirty="0" smtClean="0"/>
              <a:t> visualization code will start with </a:t>
            </a:r>
            <a:r>
              <a:rPr lang="en-CA" i="1" dirty="0" err="1" smtClean="0"/>
              <a:t>ggplot</a:t>
            </a:r>
            <a:r>
              <a:rPr lang="en-CA" i="1" dirty="0" smtClean="0"/>
              <a:t>(data = ) </a:t>
            </a:r>
            <a:br>
              <a:rPr lang="en-CA" i="1" dirty="0" smtClean="0"/>
            </a:br>
            <a:endParaRPr lang="en-CA" sz="100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Next, put the type of visualization you want to make (in this case, </a:t>
            </a:r>
            <a:r>
              <a:rPr lang="en-CA" i="1" dirty="0" err="1" smtClean="0"/>
              <a:t>geom_bar</a:t>
            </a:r>
            <a:r>
              <a:rPr lang="en-CA" dirty="0" smtClean="0"/>
              <a:t> to create an epi curve)</a:t>
            </a:r>
            <a:br>
              <a:rPr lang="en-CA" dirty="0" smtClean="0"/>
            </a:br>
            <a:endParaRPr lang="en-CA" sz="105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Use the mapping function to assign aesthetics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092" y="3575619"/>
            <a:ext cx="5632552" cy="28861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891" y="3958590"/>
            <a:ext cx="30575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5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39" y="3364230"/>
            <a:ext cx="6946582" cy="314054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9918" y="412115"/>
            <a:ext cx="7904163" cy="684213"/>
          </a:xfrm>
        </p:spPr>
        <p:txBody>
          <a:bodyPr/>
          <a:lstStyle/>
          <a:p>
            <a:r>
              <a:rPr lang="en-CA" dirty="0" smtClean="0"/>
              <a:t>Creating an epi curve using ggplot2</a:t>
            </a:r>
            <a:endParaRPr lang="en-CA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245167" y="1963881"/>
            <a:ext cx="67151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193280" y="3559318"/>
            <a:ext cx="402907" cy="464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2880" y="2440900"/>
            <a:ext cx="3817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The rest of your code is essentially for customizing the visualization of your output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4" y="1608377"/>
            <a:ext cx="2587943" cy="741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900" y="1096327"/>
            <a:ext cx="4892359" cy="21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Core assignment #2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08761"/>
            <a:ext cx="7904163" cy="43766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Create an outbreak report using the COVID19 Elementary School Outbreak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assignment </a:t>
            </a:r>
            <a:r>
              <a:rPr lang="en-US" dirty="0" smtClean="0"/>
              <a:t>is to </a:t>
            </a:r>
            <a:r>
              <a:rPr lang="en-US" dirty="0"/>
              <a:t>be completed </a:t>
            </a:r>
            <a:r>
              <a:rPr lang="en-US" dirty="0" smtClean="0"/>
              <a:t>individually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Students must </a:t>
            </a:r>
            <a:r>
              <a:rPr lang="en-US" dirty="0"/>
              <a:t>submit the assignment AND their </a:t>
            </a:r>
            <a:r>
              <a:rPr lang="en-US" dirty="0" smtClean="0"/>
              <a:t>R script on </a:t>
            </a:r>
            <a:r>
              <a:rPr lang="en-US" dirty="0" err="1"/>
              <a:t>Brightspace</a:t>
            </a:r>
            <a:r>
              <a:rPr lang="en-US" dirty="0"/>
              <a:t> to receive credit.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9430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Core assignment #2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8" y="1417321"/>
            <a:ext cx="7904163" cy="437665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Summary (/10</a:t>
            </a:r>
            <a:r>
              <a:rPr lang="en-US" sz="2000" dirty="0" smtClean="0"/>
              <a:t>): 4-6 </a:t>
            </a:r>
            <a:r>
              <a:rPr lang="en-US" sz="2000" dirty="0"/>
              <a:t>bullet points highlighting the main points of interest covered in the report.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Summary Table (/15</a:t>
            </a:r>
            <a:r>
              <a:rPr lang="en-US" sz="2000" dirty="0" smtClean="0"/>
              <a:t>): Summary </a:t>
            </a:r>
            <a:r>
              <a:rPr lang="en-US" sz="2000" dirty="0"/>
              <a:t>of demographic information (mean, min and max age; sex) and severity (ever hospitalized; deceased) for </a:t>
            </a:r>
            <a:r>
              <a:rPr lang="en-US" sz="2000" dirty="0" smtClean="0"/>
              <a:t>students and teachers. </a:t>
            </a:r>
            <a:r>
              <a:rPr lang="en-US" sz="2000" dirty="0"/>
              <a:t>This table should include the total number and proportion of cases for each section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Epidemiological Curve (/15</a:t>
            </a:r>
            <a:r>
              <a:rPr lang="en-US" sz="2000" dirty="0" smtClean="0"/>
              <a:t>): The </a:t>
            </a:r>
            <a:r>
              <a:rPr lang="en-US" sz="2000" dirty="0"/>
              <a:t>number of </a:t>
            </a:r>
            <a:r>
              <a:rPr lang="en-US" sz="2000" dirty="0" smtClean="0"/>
              <a:t>student and teacher cases </a:t>
            </a:r>
            <a:r>
              <a:rPr lang="en-US" sz="2000" dirty="0"/>
              <a:t>by episode date.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Learner chosen charts (2) (/10 each, /20 total</a:t>
            </a:r>
            <a:r>
              <a:rPr lang="en-US" sz="2000" dirty="0" smtClean="0"/>
              <a:t>): Students </a:t>
            </a:r>
            <a:r>
              <a:rPr lang="en-US" sz="2000" dirty="0"/>
              <a:t>to choose which additional information to include in the report. These should be charts (</a:t>
            </a:r>
            <a:r>
              <a:rPr lang="en-US" sz="2000" dirty="0" err="1"/>
              <a:t>eg</a:t>
            </a:r>
            <a:r>
              <a:rPr lang="en-US" sz="2000" dirty="0"/>
              <a:t>. graphs) NOT tables. Hint: Use the summary table for inspiration as to what may be of interest to show in a visual.</a:t>
            </a:r>
          </a:p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8804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1745" y="424263"/>
            <a:ext cx="8292742" cy="684213"/>
          </a:xfrm>
        </p:spPr>
        <p:txBody>
          <a:bodyPr/>
          <a:lstStyle/>
          <a:p>
            <a:r>
              <a:rPr lang="en-CA" dirty="0" smtClean="0"/>
              <a:t>Mini assignment #8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422716" y="1487234"/>
            <a:ext cx="806884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 smtClean="0">
                <a:solidFill>
                  <a:schemeClr val="tx2"/>
                </a:solidFill>
              </a:rPr>
              <a:t>1. Complete the code in Part 1 &amp; Part 2 of the ‘Week 8 Exercise’ 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  <a:p>
            <a:r>
              <a:rPr lang="en-CA" sz="2800" dirty="0" smtClean="0">
                <a:solidFill>
                  <a:schemeClr val="tx2"/>
                </a:solidFill>
              </a:rPr>
              <a:t>2. In Part 3, run each section of </a:t>
            </a:r>
            <a:r>
              <a:rPr lang="en-CA" sz="2800" i="1" dirty="0" err="1" smtClean="0">
                <a:solidFill>
                  <a:schemeClr val="tx2"/>
                </a:solidFill>
              </a:rPr>
              <a:t>ggplot</a:t>
            </a:r>
            <a:r>
              <a:rPr lang="en-CA" sz="2800" dirty="0" smtClean="0">
                <a:solidFill>
                  <a:schemeClr val="tx2"/>
                </a:solidFill>
              </a:rPr>
              <a:t> code step by step (Step 1 – </a:t>
            </a:r>
            <a:r>
              <a:rPr lang="en-CA" sz="2800" dirty="0">
                <a:solidFill>
                  <a:schemeClr val="tx2"/>
                </a:solidFill>
              </a:rPr>
              <a:t>9</a:t>
            </a:r>
            <a:r>
              <a:rPr lang="en-CA" sz="2800" dirty="0" smtClean="0">
                <a:solidFill>
                  <a:schemeClr val="tx2"/>
                </a:solidFill>
              </a:rPr>
              <a:t>) and write out what is being changed and/or added in each step (write your explanation directly in R using #)</a:t>
            </a:r>
          </a:p>
          <a:p>
            <a:endParaRPr lang="en-CA" sz="2800" dirty="0" smtClean="0">
              <a:solidFill>
                <a:schemeClr val="tx2"/>
              </a:solidFill>
            </a:endParaRPr>
          </a:p>
          <a:p>
            <a:r>
              <a:rPr lang="en-CA" sz="2800" dirty="0" smtClean="0">
                <a:solidFill>
                  <a:schemeClr val="tx2"/>
                </a:solidFill>
              </a:rPr>
              <a:t>3. Submit your R script on </a:t>
            </a:r>
            <a:r>
              <a:rPr lang="en-CA" sz="2800" dirty="0" err="1" smtClean="0">
                <a:solidFill>
                  <a:schemeClr val="tx2"/>
                </a:solidFill>
              </a:rPr>
              <a:t>Brightspace</a:t>
            </a:r>
            <a:r>
              <a:rPr lang="en-CA" sz="2800" dirty="0" smtClean="0">
                <a:solidFill>
                  <a:schemeClr val="tx2"/>
                </a:solidFill>
              </a:rPr>
              <a:t> to receive credit for Mini Assignment #8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9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Saving your r script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89627"/>
            <a:ext cx="7904163" cy="40995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dirty="0" smtClean="0"/>
              <a:t>To save your R script, click “File” -&gt; “Save As…” -&gt; “scripts” -&gt; “Week 8 Exercise”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666" y="2402839"/>
            <a:ext cx="2610832" cy="3632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16" y="2276577"/>
            <a:ext cx="2695575" cy="11334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216053" y="2760884"/>
            <a:ext cx="765839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453562" y="3765125"/>
            <a:ext cx="0" cy="717282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87088" y="2551489"/>
            <a:ext cx="346710" cy="22219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1321666" y="5208994"/>
            <a:ext cx="2610832" cy="26216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5375359" y="3118000"/>
            <a:ext cx="2610832" cy="262166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616" y="4796215"/>
            <a:ext cx="2314515" cy="6929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874" y="5085651"/>
            <a:ext cx="1739325" cy="46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1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61" y="2401454"/>
            <a:ext cx="6648577" cy="3791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Setting up your R-</a:t>
            </a:r>
            <a:r>
              <a:rPr lang="en-CA" dirty="0" err="1" smtClean="0"/>
              <a:t>pROJEct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521" y="1364910"/>
            <a:ext cx="7904163" cy="698715"/>
          </a:xfrm>
        </p:spPr>
        <p:txBody>
          <a:bodyPr/>
          <a:lstStyle/>
          <a:p>
            <a:r>
              <a:rPr lang="en-CA" sz="3200" dirty="0" smtClean="0"/>
              <a:t>Make sure you are working in your R-project from last week</a:t>
            </a:r>
            <a:endParaRPr lang="en-CA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195127" y="2893764"/>
            <a:ext cx="1634836" cy="6987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SzPct val="85000"/>
              <a:buFontTx/>
              <a:buNone/>
              <a:tabLst/>
              <a:defRPr sz="24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88950" indent="-1746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20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757238" indent="-1349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023938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246188" indent="-1349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14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 smtClean="0"/>
              <a:t>If this says ‘Project: (None)’ then you are not working in an R-project</a:t>
            </a:r>
            <a:endParaRPr lang="en-CA" b="1" dirty="0"/>
          </a:p>
        </p:txBody>
      </p:sp>
      <p:sp>
        <p:nvSpPr>
          <p:cNvPr id="6" name="Rectangle 5"/>
          <p:cNvSpPr/>
          <p:nvPr/>
        </p:nvSpPr>
        <p:spPr>
          <a:xfrm>
            <a:off x="5892800" y="2401454"/>
            <a:ext cx="1147038" cy="267855"/>
          </a:xfrm>
          <a:prstGeom prst="rect">
            <a:avLst/>
          </a:prstGeom>
          <a:noFill/>
          <a:ln w="57150">
            <a:solidFill>
              <a:srgbClr val="E12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09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Setting up your R-</a:t>
            </a:r>
            <a:r>
              <a:rPr lang="en-CA" dirty="0" err="1"/>
              <a:t>pROJEct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1" y="1579781"/>
            <a:ext cx="2847975" cy="1304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52" y="3428942"/>
            <a:ext cx="6661412" cy="2872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2640" y="2288022"/>
            <a:ext cx="2847975" cy="267855"/>
          </a:xfrm>
          <a:prstGeom prst="rect">
            <a:avLst/>
          </a:prstGeom>
          <a:noFill/>
          <a:ln w="57150">
            <a:solidFill>
              <a:srgbClr val="E12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121891" y="1625964"/>
            <a:ext cx="198724" cy="267855"/>
          </a:xfrm>
          <a:prstGeom prst="rect">
            <a:avLst/>
          </a:prstGeom>
          <a:noFill/>
          <a:ln w="57150">
            <a:solidFill>
              <a:srgbClr val="E12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889086" y="1283142"/>
            <a:ext cx="4451352" cy="698715"/>
          </a:xfrm>
        </p:spPr>
        <p:txBody>
          <a:bodyPr/>
          <a:lstStyle/>
          <a:p>
            <a:r>
              <a:rPr lang="en-CA" sz="3200" dirty="0" smtClean="0"/>
              <a:t>Click the drop down arrow, select ‘Open Project’ and open the project you worked out of last week </a:t>
            </a:r>
            <a:endParaRPr lang="en-CA" sz="3200" dirty="0"/>
          </a:p>
        </p:txBody>
      </p:sp>
      <p:sp>
        <p:nvSpPr>
          <p:cNvPr id="13" name="Rectangle 12"/>
          <p:cNvSpPr/>
          <p:nvPr/>
        </p:nvSpPr>
        <p:spPr>
          <a:xfrm>
            <a:off x="7108825" y="3425991"/>
            <a:ext cx="1009940" cy="267855"/>
          </a:xfrm>
          <a:prstGeom prst="rect">
            <a:avLst/>
          </a:prstGeom>
          <a:noFill/>
          <a:ln w="57150">
            <a:solidFill>
              <a:srgbClr val="E12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137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59" y="2920279"/>
            <a:ext cx="8210550" cy="2790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Setting up your R-</a:t>
            </a:r>
            <a:r>
              <a:rPr lang="en-CA" dirty="0" err="1"/>
              <a:t>pROJEct</a:t>
            </a:r>
            <a:endParaRPr lang="en-CA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674255" y="1331187"/>
            <a:ext cx="7592293" cy="698715"/>
          </a:xfrm>
        </p:spPr>
        <p:txBody>
          <a:bodyPr/>
          <a:lstStyle/>
          <a:p>
            <a:r>
              <a:rPr lang="en-CA" sz="3200" dirty="0" smtClean="0"/>
              <a:t>Download the “Week 8 Exercise” R script from </a:t>
            </a:r>
            <a:r>
              <a:rPr lang="en-CA" sz="3200" dirty="0" err="1" smtClean="0"/>
              <a:t>Brightspace</a:t>
            </a:r>
            <a:r>
              <a:rPr lang="en-CA" sz="3200" dirty="0" smtClean="0"/>
              <a:t> and save it in your R project scripts folder</a:t>
            </a:r>
            <a:endParaRPr lang="en-CA" sz="3200" dirty="0"/>
          </a:p>
        </p:txBody>
      </p:sp>
      <p:sp>
        <p:nvSpPr>
          <p:cNvPr id="13" name="Rectangle 12"/>
          <p:cNvSpPr/>
          <p:nvPr/>
        </p:nvSpPr>
        <p:spPr>
          <a:xfrm>
            <a:off x="554759" y="2991882"/>
            <a:ext cx="498187" cy="267855"/>
          </a:xfrm>
          <a:prstGeom prst="rect">
            <a:avLst/>
          </a:prstGeom>
          <a:noFill/>
          <a:ln w="57150">
            <a:solidFill>
              <a:srgbClr val="E12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587086" y="5056209"/>
            <a:ext cx="1232479" cy="267855"/>
          </a:xfrm>
          <a:prstGeom prst="rect">
            <a:avLst/>
          </a:prstGeom>
          <a:noFill/>
          <a:ln w="57150">
            <a:solidFill>
              <a:srgbClr val="E12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03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701" y="2628595"/>
            <a:ext cx="7904163" cy="684213"/>
          </a:xfrm>
        </p:spPr>
        <p:txBody>
          <a:bodyPr/>
          <a:lstStyle/>
          <a:p>
            <a:pPr algn="ctr"/>
            <a:r>
              <a:rPr lang="en-CA" sz="4000" b="1" dirty="0" smtClean="0"/>
              <a:t>Review: operators</a:t>
            </a:r>
            <a:endParaRPr lang="en-CA" sz="4000" b="1" dirty="0"/>
          </a:p>
        </p:txBody>
      </p:sp>
    </p:spTree>
    <p:extLst>
      <p:ext uri="{BB962C8B-B14F-4D97-AF65-F5344CB8AC3E}">
        <p14:creationId xmlns:p14="http://schemas.microsoft.com/office/powerpoint/2010/main" val="22303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87854" y="424263"/>
            <a:ext cx="8292742" cy="684213"/>
          </a:xfrm>
        </p:spPr>
        <p:txBody>
          <a:bodyPr/>
          <a:lstStyle/>
          <a:p>
            <a:r>
              <a:rPr lang="en-CA" dirty="0" smtClean="0"/>
              <a:t>using the ‘assignment operator’ and ‘pipe operator’ to clean data</a:t>
            </a:r>
            <a:endParaRPr lang="en-CA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9162" y="1831991"/>
            <a:ext cx="1597639" cy="14161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SzPct val="85000"/>
              <a:buFontTx/>
              <a:buNone/>
              <a:tabLst/>
              <a:defRPr sz="24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88950" indent="-1746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20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757238" indent="-1349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023938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246188" indent="-1349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14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1500" b="1" dirty="0" smtClean="0">
                <a:solidFill>
                  <a:srgbClr val="E123BD"/>
                </a:solidFill>
              </a:rPr>
              <a:t>&lt;-</a:t>
            </a:r>
            <a:endParaRPr lang="en-CA" sz="11500" b="1" dirty="0">
              <a:solidFill>
                <a:srgbClr val="E123BD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60256" y="1998790"/>
            <a:ext cx="5920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smtClean="0">
                <a:solidFill>
                  <a:srgbClr val="E123BD"/>
                </a:solidFill>
              </a:rPr>
              <a:t>“assignment operator” – used to assign values to an object in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smtClean="0">
                <a:solidFill>
                  <a:srgbClr val="E123BD"/>
                </a:solidFill>
              </a:rPr>
              <a:t>Changes will not be made to objects unless you use an assignment operator</a:t>
            </a:r>
            <a:endParaRPr lang="en-CA" sz="2400" dirty="0">
              <a:solidFill>
                <a:srgbClr val="E123BD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7307" y="4261154"/>
            <a:ext cx="2867891" cy="14161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SzPct val="85000"/>
              <a:buFontTx/>
              <a:buNone/>
              <a:tabLst/>
              <a:defRPr sz="24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88950" indent="-174625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20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757238" indent="-1349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023938" indent="-1333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16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246188" indent="-1349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85000"/>
              <a:buFont typeface="Wingdings" pitchFamily="2" charset="2"/>
              <a:buChar char="§"/>
              <a:tabLst/>
              <a:defRPr sz="1400" b="0" i="0" kern="120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9600" b="1" dirty="0" smtClean="0">
                <a:solidFill>
                  <a:schemeClr val="accent3">
                    <a:lumMod val="50000"/>
                    <a:lumOff val="50000"/>
                  </a:schemeClr>
                </a:solidFill>
              </a:rPr>
              <a:t>%&gt;%</a:t>
            </a:r>
            <a:endParaRPr lang="en-CA" sz="9600" b="1" dirty="0">
              <a:solidFill>
                <a:schemeClr val="accent3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0256" y="4118783"/>
            <a:ext cx="59205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smtClean="0">
                <a:solidFill>
                  <a:schemeClr val="accent3">
                    <a:lumMod val="50000"/>
                    <a:lumOff val="50000"/>
                  </a:schemeClr>
                </a:solidFill>
              </a:rPr>
              <a:t>“pipe operator” – read as ‘and then’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smtClean="0">
                <a:solidFill>
                  <a:schemeClr val="accent3">
                    <a:lumMod val="50000"/>
                    <a:lumOff val="50000"/>
                  </a:schemeClr>
                </a:solidFill>
              </a:rPr>
              <a:t>Used to chain or ‘pipe’ commands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 smtClean="0">
                <a:solidFill>
                  <a:schemeClr val="accent3">
                    <a:lumMod val="50000"/>
                    <a:lumOff val="50000"/>
                  </a:schemeClr>
                </a:solidFill>
              </a:rPr>
              <a:t>Part of the `</a:t>
            </a:r>
            <a:r>
              <a:rPr lang="en-CA" sz="2400" dirty="0" err="1" smtClean="0">
                <a:solidFill>
                  <a:schemeClr val="accent3">
                    <a:lumMod val="50000"/>
                    <a:lumOff val="50000"/>
                  </a:schemeClr>
                </a:solidFill>
              </a:rPr>
              <a:t>magrittr</a:t>
            </a:r>
            <a:r>
              <a:rPr lang="en-CA" sz="2400" dirty="0" smtClean="0">
                <a:solidFill>
                  <a:schemeClr val="accent3">
                    <a:lumMod val="50000"/>
                    <a:lumOff val="50000"/>
                  </a:schemeClr>
                </a:solidFill>
              </a:rPr>
              <a:t>` package which is included in the `</a:t>
            </a:r>
            <a:r>
              <a:rPr lang="en-CA" sz="2400" dirty="0" err="1" smtClean="0">
                <a:solidFill>
                  <a:schemeClr val="accent3">
                    <a:lumMod val="50000"/>
                    <a:lumOff val="50000"/>
                  </a:schemeClr>
                </a:solidFill>
              </a:rPr>
              <a:t>tidyverse</a:t>
            </a:r>
            <a:r>
              <a:rPr lang="en-CA" sz="2400" dirty="0" smtClean="0">
                <a:solidFill>
                  <a:schemeClr val="accent3">
                    <a:lumMod val="50000"/>
                    <a:lumOff val="50000"/>
                  </a:schemeClr>
                </a:solidFill>
              </a:rPr>
              <a:t>` package</a:t>
            </a:r>
            <a:endParaRPr lang="en-CA" sz="2400" dirty="0">
              <a:solidFill>
                <a:schemeClr val="accent3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4x3_white_OUTrev" id="{F7F86CFF-FCD0-C743-8CCA-A90BC7F5EA5C}" vid="{DE298D9B-9A9D-B94B-A2FD-EBCF2E0852E5}"/>
    </a:ext>
  </a:extLst>
</a:theme>
</file>

<file path=ppt/theme/theme2.xml><?xml version="1.0" encoding="utf-8"?>
<a:theme xmlns:a="http://schemas.openxmlformats.org/drawingml/2006/main" name="1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4x3_white_OUTrev" id="{F7F86CFF-FCD0-C743-8CCA-A90BC7F5EA5C}" vid="{5F4EFD8F-736E-D745-A73F-59A749B88619}"/>
    </a:ext>
  </a:extLst>
</a:theme>
</file>

<file path=ppt/theme/theme3.xml><?xml version="1.0" encoding="utf-8"?>
<a:theme xmlns:a="http://schemas.openxmlformats.org/drawingml/2006/main" name="2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4x3_white_OUTrev" id="{F7F86CFF-FCD0-C743-8CCA-A90BC7F5EA5C}" vid="{021B9CB2-88CB-5F4F-B7F7-EBAD686AE164}"/>
    </a:ext>
  </a:extLst>
</a:theme>
</file>

<file path=ppt/theme/theme4.xml><?xml version="1.0" encoding="utf-8"?>
<a:theme xmlns:a="http://schemas.openxmlformats.org/drawingml/2006/main" name="3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4x3_white_OUTrev" id="{F7F86CFF-FCD0-C743-8CCA-A90BC7F5EA5C}" vid="{03E92D7E-A0D3-D746-9F60-B4E5E1DB5FA6}"/>
    </a:ext>
  </a:extLst>
</a:theme>
</file>

<file path=ppt/theme/theme5.xml><?xml version="1.0" encoding="utf-8"?>
<a:theme xmlns:a="http://schemas.openxmlformats.org/drawingml/2006/main" name="4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4x3_white_OUTrev" id="{F7F86CFF-FCD0-C743-8CCA-A90BC7F5EA5C}" vid="{B40795F7-00E1-0540-B4BA-4EE4AF34F5D2}"/>
    </a:ext>
  </a:extLst>
</a:theme>
</file>

<file path=ppt/theme/theme6.xml><?xml version="1.0" encoding="utf-8"?>
<a:theme xmlns:a="http://schemas.openxmlformats.org/drawingml/2006/main" name="5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4x3_white_OUTrev" id="{F7F86CFF-FCD0-C743-8CCA-A90BC7F5EA5C}" vid="{BE20524B-4FB4-B144-9AC6-1FB7FF88A766}"/>
    </a:ext>
  </a:extLst>
</a:theme>
</file>

<file path=ppt/theme/theme7.xml><?xml version="1.0" encoding="utf-8"?>
<a:theme xmlns:a="http://schemas.openxmlformats.org/drawingml/2006/main" name="6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4x3_white_OUTrev" id="{F7F86CFF-FCD0-C743-8CCA-A90BC7F5EA5C}" vid="{1D560A79-C824-864D-9871-84237E671BEE}"/>
    </a:ext>
  </a:extLst>
</a:theme>
</file>

<file path=ppt/theme/theme8.xml><?xml version="1.0" encoding="utf-8"?>
<a:theme xmlns:a="http://schemas.openxmlformats.org/drawingml/2006/main" name="7_Theme1">
  <a:themeElements>
    <a:clrScheme name="Custom 1">
      <a:dk1>
        <a:srgbClr val="005FBE"/>
      </a:dk1>
      <a:lt1>
        <a:srgbClr val="FFFFFF"/>
      </a:lt1>
      <a:dk2>
        <a:srgbClr val="002F60"/>
      </a:dk2>
      <a:lt2>
        <a:srgbClr val="EAAA00"/>
      </a:lt2>
      <a:accent1>
        <a:srgbClr val="E50024"/>
      </a:accent1>
      <a:accent2>
        <a:srgbClr val="005FBE"/>
      </a:accent2>
      <a:accent3>
        <a:srgbClr val="002F60"/>
      </a:accent3>
      <a:accent4>
        <a:srgbClr val="F5A600"/>
      </a:accent4>
      <a:accent5>
        <a:srgbClr val="005FBE"/>
      </a:accent5>
      <a:accent6>
        <a:srgbClr val="E50024"/>
      </a:accent6>
      <a:hlink>
        <a:srgbClr val="005FBC"/>
      </a:hlink>
      <a:folHlink>
        <a:srgbClr val="005FB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AM_06262_EdgePPTTmplts_4x3_white_OUTrev" id="{F7F86CFF-FCD0-C743-8CCA-A90BC7F5EA5C}" vid="{AFA5ABE9-CA58-094E-BE0C-E42C05C6CF5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powerpoint-edge_4x3_white_2021</Template>
  <TotalTime>7607</TotalTime>
  <Words>2017</Words>
  <Application>Microsoft Office PowerPoint</Application>
  <PresentationFormat>On-screen Show (4:3)</PresentationFormat>
  <Paragraphs>224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Calibri</vt:lpstr>
      <vt:lpstr>Calibri Light</vt:lpstr>
      <vt:lpstr>Wingdings</vt:lpstr>
      <vt:lpstr>Theme1</vt:lpstr>
      <vt:lpstr>1_Theme1</vt:lpstr>
      <vt:lpstr>2_Theme1</vt:lpstr>
      <vt:lpstr>3_Theme1</vt:lpstr>
      <vt:lpstr>4_Theme1</vt:lpstr>
      <vt:lpstr>5_Theme1</vt:lpstr>
      <vt:lpstr>6_Theme1</vt:lpstr>
      <vt:lpstr>7_Theme1</vt:lpstr>
      <vt:lpstr>Data management in r: Part II</vt:lpstr>
      <vt:lpstr>Learning objectives:</vt:lpstr>
      <vt:lpstr>PowerPoint Presentation</vt:lpstr>
      <vt:lpstr>Getting set up</vt:lpstr>
      <vt:lpstr>Setting up your R-pROJEct</vt:lpstr>
      <vt:lpstr>Setting up your R-pROJEct</vt:lpstr>
      <vt:lpstr>Setting up your R-pROJEct</vt:lpstr>
      <vt:lpstr>Review: operators</vt:lpstr>
      <vt:lpstr>using the ‘assignment operator’ and ‘pipe operator’ to clean data</vt:lpstr>
      <vt:lpstr>using the ‘assignment operator’ and ‘pipe operator’ to clean data</vt:lpstr>
      <vt:lpstr>Joining data</vt:lpstr>
      <vt:lpstr>joining data</vt:lpstr>
      <vt:lpstr>left joins</vt:lpstr>
      <vt:lpstr>right joins</vt:lpstr>
      <vt:lpstr>inner joins</vt:lpstr>
      <vt:lpstr>full joins</vt:lpstr>
      <vt:lpstr>Summary</vt:lpstr>
      <vt:lpstr>De-duplicating data</vt:lpstr>
      <vt:lpstr>De-duplicating data</vt:lpstr>
      <vt:lpstr>De-duplicating data: GET_dupes</vt:lpstr>
      <vt:lpstr>De-duplicating data: Distinct()</vt:lpstr>
      <vt:lpstr>Working with dates</vt:lpstr>
      <vt:lpstr>Working with dates</vt:lpstr>
      <vt:lpstr>PowerPoint Presentation</vt:lpstr>
      <vt:lpstr>Working with dates</vt:lpstr>
      <vt:lpstr>Working with dates: example</vt:lpstr>
      <vt:lpstr>Working with dates</vt:lpstr>
      <vt:lpstr>Working with dates: lubridate</vt:lpstr>
      <vt:lpstr>Working with dates: lubridate</vt:lpstr>
      <vt:lpstr>Working with dates: lubridate example</vt:lpstr>
      <vt:lpstr>Working with dates: lubridate example</vt:lpstr>
      <vt:lpstr>Filtering data</vt:lpstr>
      <vt:lpstr>Filtering data</vt:lpstr>
      <vt:lpstr>Filtering data: example</vt:lpstr>
      <vt:lpstr>Filtering data</vt:lpstr>
      <vt:lpstr>Filtering data: Example</vt:lpstr>
      <vt:lpstr>PowerPoint Presentation</vt:lpstr>
      <vt:lpstr>Using ggplot2 to create an epidemiological (epi) curve</vt:lpstr>
      <vt:lpstr>Introduction to ggplot2</vt:lpstr>
      <vt:lpstr>Introduction to ggplot2</vt:lpstr>
      <vt:lpstr>Creating an epi curve using ggplot2</vt:lpstr>
      <vt:lpstr>Creating an epi curve using ggplot2</vt:lpstr>
      <vt:lpstr>Core assignment #2</vt:lpstr>
      <vt:lpstr>Core assignment #2</vt:lpstr>
      <vt:lpstr>Mini assignment #8</vt:lpstr>
      <vt:lpstr>Saving your r script</vt:lpstr>
    </vt:vector>
  </TitlesOfParts>
  <Company>BC Clinical and Support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Uvic edge powerpoint template</dc:title>
  <dc:creator>Ghafari, Shaherazad (Cher)</dc:creator>
  <cp:lastModifiedBy>Ghafari, Shaherazad (Cher)</cp:lastModifiedBy>
  <cp:revision>364</cp:revision>
  <dcterms:created xsi:type="dcterms:W3CDTF">2023-09-03T14:41:24Z</dcterms:created>
  <dcterms:modified xsi:type="dcterms:W3CDTF">2023-11-02T00:09:52Z</dcterms:modified>
</cp:coreProperties>
</file>